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13" r:id="rId2"/>
    <p:sldMasterId id="2147483727" r:id="rId3"/>
  </p:sldMasterIdLst>
  <p:notesMasterIdLst>
    <p:notesMasterId r:id="rId82"/>
  </p:notesMasterIdLst>
  <p:sldIdLst>
    <p:sldId id="257" r:id="rId4"/>
    <p:sldId id="1126" r:id="rId5"/>
    <p:sldId id="1225" r:id="rId6"/>
    <p:sldId id="1213" r:id="rId7"/>
    <p:sldId id="1227" r:id="rId8"/>
    <p:sldId id="1230" r:id="rId9"/>
    <p:sldId id="1186" r:id="rId10"/>
    <p:sldId id="1187" r:id="rId11"/>
    <p:sldId id="1188" r:id="rId12"/>
    <p:sldId id="1189" r:id="rId13"/>
    <p:sldId id="1190" r:id="rId14"/>
    <p:sldId id="1191" r:id="rId15"/>
    <p:sldId id="1192" r:id="rId16"/>
    <p:sldId id="1193" r:id="rId17"/>
    <p:sldId id="1194" r:id="rId18"/>
    <p:sldId id="1195" r:id="rId19"/>
    <p:sldId id="1292" r:id="rId20"/>
    <p:sldId id="1297" r:id="rId21"/>
    <p:sldId id="1232" r:id="rId22"/>
    <p:sldId id="1233" r:id="rId23"/>
    <p:sldId id="1234" r:id="rId24"/>
    <p:sldId id="1235" r:id="rId25"/>
    <p:sldId id="1236" r:id="rId26"/>
    <p:sldId id="1237" r:id="rId27"/>
    <p:sldId id="1238" r:id="rId28"/>
    <p:sldId id="1239" r:id="rId29"/>
    <p:sldId id="1240" r:id="rId30"/>
    <p:sldId id="1241" r:id="rId31"/>
    <p:sldId id="1242" r:id="rId32"/>
    <p:sldId id="1243" r:id="rId33"/>
    <p:sldId id="1244" r:id="rId34"/>
    <p:sldId id="1245" r:id="rId35"/>
    <p:sldId id="1246" r:id="rId36"/>
    <p:sldId id="1248" r:id="rId37"/>
    <p:sldId id="1250" r:id="rId38"/>
    <p:sldId id="1251" r:id="rId39"/>
    <p:sldId id="1252" r:id="rId40"/>
    <p:sldId id="1293" r:id="rId41"/>
    <p:sldId id="1294" r:id="rId42"/>
    <p:sldId id="1295" r:id="rId43"/>
    <p:sldId id="1296" r:id="rId44"/>
    <p:sldId id="1253" r:id="rId45"/>
    <p:sldId id="1254" r:id="rId46"/>
    <p:sldId id="1255" r:id="rId47"/>
    <p:sldId id="1256" r:id="rId48"/>
    <p:sldId id="1257" r:id="rId49"/>
    <p:sldId id="1258" r:id="rId50"/>
    <p:sldId id="1259" r:id="rId51"/>
    <p:sldId id="1260" r:id="rId52"/>
    <p:sldId id="1261" r:id="rId53"/>
    <p:sldId id="1262" r:id="rId54"/>
    <p:sldId id="1263" r:id="rId55"/>
    <p:sldId id="1264" r:id="rId56"/>
    <p:sldId id="1265" r:id="rId57"/>
    <p:sldId id="1266" r:id="rId58"/>
    <p:sldId id="1267" r:id="rId59"/>
    <p:sldId id="1268" r:id="rId60"/>
    <p:sldId id="1269" r:id="rId61"/>
    <p:sldId id="1270" r:id="rId62"/>
    <p:sldId id="1271" r:id="rId63"/>
    <p:sldId id="1272" r:id="rId64"/>
    <p:sldId id="1273" r:id="rId65"/>
    <p:sldId id="1274" r:id="rId66"/>
    <p:sldId id="1276" r:id="rId67"/>
    <p:sldId id="1277" r:id="rId68"/>
    <p:sldId id="1278" r:id="rId69"/>
    <p:sldId id="1279" r:id="rId70"/>
    <p:sldId id="1280" r:id="rId71"/>
    <p:sldId id="1281" r:id="rId72"/>
    <p:sldId id="1282" r:id="rId73"/>
    <p:sldId id="1283" r:id="rId74"/>
    <p:sldId id="1284" r:id="rId75"/>
    <p:sldId id="1285" r:id="rId76"/>
    <p:sldId id="1286" r:id="rId77"/>
    <p:sldId id="1287" r:id="rId78"/>
    <p:sldId id="1288" r:id="rId79"/>
    <p:sldId id="1289" r:id="rId80"/>
    <p:sldId id="129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C33"/>
    <a:srgbClr val="282828"/>
    <a:srgbClr val="3C3C3C"/>
    <a:srgbClr val="50505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3" autoAdjust="0"/>
    <p:restoredTop sz="91066" autoAdjust="0"/>
  </p:normalViewPr>
  <p:slideViewPr>
    <p:cSldViewPr snapToGrid="0">
      <p:cViewPr varScale="1">
        <p:scale>
          <a:sx n="78" d="100"/>
          <a:sy n="78" d="100"/>
        </p:scale>
        <p:origin x="14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8530-FA70-466B-A92D-42BAEA139F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9FF3C-7111-4713-B058-2B84BB39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3E3EEA-A503-4842-AD9D-99BBBCC1BCE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2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7E3FEE-32F9-4B31-836B-06C6A9E564F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More such</a:t>
            </a:r>
          </a:p>
        </p:txBody>
      </p:sp>
    </p:spTree>
    <p:extLst>
      <p:ext uri="{BB962C8B-B14F-4D97-AF65-F5344CB8AC3E}">
        <p14:creationId xmlns:p14="http://schemas.microsoft.com/office/powerpoint/2010/main" val="319329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98389-6E3D-4732-9BF6-F7E494E2C08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56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40A7D-351B-461F-85A8-196DDF5434B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EE907F2-2F87-4278-8EA2-9334B62ABE8A}" type="slidenum">
              <a:t>38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0559" y="5255280"/>
            <a:ext cx="7046640" cy="4978440"/>
          </a:xfrm>
        </p:spPr>
        <p:txBody>
          <a:bodyPr/>
          <a:lstStyle/>
          <a:p>
            <a:endParaRPr lang="en-US" sz="2910"/>
          </a:p>
        </p:txBody>
      </p:sp>
    </p:spTree>
    <p:extLst>
      <p:ext uri="{BB962C8B-B14F-4D97-AF65-F5344CB8AC3E}">
        <p14:creationId xmlns:p14="http://schemas.microsoft.com/office/powerpoint/2010/main" val="1923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ACF5D48-4C81-493C-BDEE-F395125DC08F}" type="slidenum">
              <a:t>39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0559" y="5255280"/>
            <a:ext cx="7046640" cy="4978440"/>
          </a:xfrm>
        </p:spPr>
        <p:txBody>
          <a:bodyPr/>
          <a:lstStyle/>
          <a:p>
            <a:endParaRPr lang="en-US" sz="2910"/>
          </a:p>
        </p:txBody>
      </p:sp>
    </p:spTree>
    <p:extLst>
      <p:ext uri="{BB962C8B-B14F-4D97-AF65-F5344CB8AC3E}">
        <p14:creationId xmlns:p14="http://schemas.microsoft.com/office/powerpoint/2010/main" val="1626071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D109F5-8628-4B57-81BF-D8922057B56C}" type="slidenum">
              <a:t>40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0559" y="5255280"/>
            <a:ext cx="7046640" cy="4978440"/>
          </a:xfrm>
        </p:spPr>
        <p:txBody>
          <a:bodyPr/>
          <a:lstStyle/>
          <a:p>
            <a:endParaRPr lang="en-US" sz="2910"/>
          </a:p>
        </p:txBody>
      </p:sp>
    </p:spTree>
    <p:extLst>
      <p:ext uri="{BB962C8B-B14F-4D97-AF65-F5344CB8AC3E}">
        <p14:creationId xmlns:p14="http://schemas.microsoft.com/office/powerpoint/2010/main" val="2185192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6D4F43-C9C2-4815-A8ED-F0339642A921}" type="slidenum">
              <a:t>41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0559" y="5255280"/>
            <a:ext cx="7046640" cy="4978440"/>
          </a:xfrm>
        </p:spPr>
        <p:txBody>
          <a:bodyPr/>
          <a:lstStyle/>
          <a:p>
            <a:endParaRPr lang="en-US" sz="2910"/>
          </a:p>
        </p:txBody>
      </p:sp>
    </p:spTree>
    <p:extLst>
      <p:ext uri="{BB962C8B-B14F-4D97-AF65-F5344CB8AC3E}">
        <p14:creationId xmlns:p14="http://schemas.microsoft.com/office/powerpoint/2010/main" val="1377466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1102C9-1F74-4F01-B3F1-0DD37449622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  <p:extLst>
      <p:ext uri="{BB962C8B-B14F-4D97-AF65-F5344CB8AC3E}">
        <p14:creationId xmlns:p14="http://schemas.microsoft.com/office/powerpoint/2010/main" val="171856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02AE0-F610-416A-B3E4-C6D729ED8F3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B5B4C3-9698-4387-8FE2-7FAA440826C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3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8B50AF-E9B7-4133-B7AA-E1DD9E4733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11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50807-F0CE-4C99-A40C-1F088A71BA7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07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9E00F1-3766-485F-AF95-B95CAFDE0FC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2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8F75B-72C6-457A-BB42-31FA9E4DA2E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4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2B5AF9-A4FE-44FD-AFF5-1F317E8C942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71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8568D5-1D19-46C3-8EB1-DAF78084930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3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9DFA3F-7E75-4DDD-8C29-D5EE6288B92D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7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C0A587-897C-46B8-80C7-B26716A63A9D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0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877904-D687-4134-9E28-ACB763C9D5A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8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9088AC-981D-44F7-9546-7BC36FF6A0A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0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2BC4F-B15C-4B4A-9C5F-EEB21C3610A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8737B6-1D05-4996-ADE0-C072AA1DAD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66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1E81A5-89BC-46B2-91C2-BAE4A2B41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1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D926-FAB3-47F0-89F0-8049B729E22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5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0E61A7-53F5-4563-B133-07FCE2446AF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6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6A1ED-DDAE-4984-9D9B-82A78915B25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03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9641B-4A11-41E6-839A-FCA5E3E4ED2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39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995B3-4431-41D4-8366-F132E32097B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77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0204A5-F30A-407C-9BF1-F35EEED3CAA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06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CDFB47-0FA6-4ED1-856B-236A0CC2BEA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72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2F77EB-3F06-4364-8729-A5A4EEA1441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0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003D1A-2914-445C-AE08-E76C39CD518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56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8E16CC-B722-4536-89D1-21E02B9A9B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3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9FF3C-7111-4713-B058-2B84BB396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2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1DC566-8D47-4573-BE37-AC422085209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The famous Muller-</a:t>
            </a:r>
            <a:r>
              <a:rPr lang="en-US" dirty="0" err="1"/>
              <a:t>Lyer</a:t>
            </a:r>
            <a:r>
              <a:rPr lang="en-US" dirty="0"/>
              <a:t> illusion; the point is that the horizontal bar has properties that come only from its membership in </a:t>
            </a:r>
          </a:p>
          <a:p>
            <a:pPr eaLnBrk="1" hangingPunct="1"/>
            <a:r>
              <a:rPr lang="en-US" dirty="0"/>
              <a:t>a group (it looks shorter in the lower picture, but is actually the same size) and that these properties can’t be discounted--- you can’t look at this figure and ignore the arrowheads and thereby make the two bars seem to be the same size.</a:t>
            </a:r>
          </a:p>
        </p:txBody>
      </p:sp>
    </p:spTree>
    <p:extLst>
      <p:ext uri="{BB962C8B-B14F-4D97-AF65-F5344CB8AC3E}">
        <p14:creationId xmlns:p14="http://schemas.microsoft.com/office/powerpoint/2010/main" val="91063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In one experiment, children from rural Zambia were less susceptible to the illusion.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3210C-7693-4843-B1E9-16CD8ED3FA3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9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78C53-1B11-4642-BEC9-B4E1171918E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8888" y="719138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58904"/>
            <a:ext cx="5364480" cy="43238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Some criteria that tend to cause tokens to be grouped.</a:t>
            </a:r>
          </a:p>
        </p:txBody>
      </p:sp>
    </p:spTree>
    <p:extLst>
      <p:ext uri="{BB962C8B-B14F-4D97-AF65-F5344CB8AC3E}">
        <p14:creationId xmlns:p14="http://schemas.microsoft.com/office/powerpoint/2010/main" val="376952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20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24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72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38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7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9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8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59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7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34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51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45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2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37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507D0-B977-4740-8279-C9CFD49FDA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84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331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05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1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88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14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3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083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973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8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00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7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19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1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26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4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9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6E678-3A56-4B66-8875-E0ADA909F534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20B49-F965-40E1-B287-98EFCF1AC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5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.cmu.edu/pub_files/pub1/collins_robert_1996_1/collins_robert_1996_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4.png"/><Relationship Id="rId3" Type="http://schemas.openxmlformats.org/officeDocument/2006/relationships/hyperlink" Target="http://www.cs.unc.edu/~marc/pubs/YangCVPR03.pdf" TargetMode="External"/><Relationship Id="rId7" Type="http://schemas.openxmlformats.org/officeDocument/2006/relationships/image" Target="../media/image21.png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2.png"/><Relationship Id="rId1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comaniciu.net/Papers/MsTracking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is.hevra.haifa.ac.il/~ishimshoni/papers/chap9.pdf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brown.edu/~pff/segment/" TargetMode="External"/><Relationship Id="rId5" Type="http://schemas.openxmlformats.org/officeDocument/2006/relationships/image" Target="../media/image85.gif"/><Relationship Id="rId4" Type="http://schemas.openxmlformats.org/officeDocument/2006/relationships/image" Target="../media/image84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kyros/pubs/09.pami.turbopixels.pdf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hyperlink" Target="http://infoscience.epfl.ch/record/177415/files/Superpixel_PAMI2011-2.pdf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brown.edu/~pff/segment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ivi.fnwi.uva.nl/isis/publications/2011/vandeSandeICCV2011/vandeSandeICCV2011.pdf" TargetMode="External"/><Relationship Id="rId2" Type="http://schemas.openxmlformats.org/officeDocument/2006/relationships/hyperlink" Target="http://www.eecs.berkeley.edu/~arbelaez/publications/Arbelaez_Maire_Fowlkes_Malik_CVPR200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emf"/><Relationship Id="rId4" Type="http://schemas.openxmlformats.org/officeDocument/2006/relationships/hyperlink" Target="https://arxiv.org/pdf/1605.06325.pdf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168" y="13548"/>
            <a:ext cx="8135017" cy="1538514"/>
          </a:xfrm>
        </p:spPr>
        <p:txBody>
          <a:bodyPr>
            <a:noAutofit/>
          </a:bodyPr>
          <a:lstStyle/>
          <a:p>
            <a:r>
              <a:rPr lang="en-US" sz="5400" dirty="0"/>
              <a:t>Image Segmentation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69" y="5478912"/>
            <a:ext cx="8135017" cy="987726"/>
          </a:xfrm>
        </p:spPr>
        <p:txBody>
          <a:bodyPr>
            <a:noAutofit/>
          </a:bodyPr>
          <a:lstStyle/>
          <a:p>
            <a:r>
              <a:rPr lang="en-US" sz="2800" dirty="0"/>
              <a:t>Computer Vision</a:t>
            </a:r>
          </a:p>
          <a:p>
            <a:r>
              <a:rPr lang="en-US" sz="2800" dirty="0"/>
              <a:t>Jia-Bin Huang, Virginia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7293377" y="6581001"/>
            <a:ext cx="1871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Many slides from D. Hoiem</a:t>
            </a:r>
          </a:p>
        </p:txBody>
      </p:sp>
      <p:pic>
        <p:nvPicPr>
          <p:cNvPr id="6" name="Picture 5" descr="fot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676" y="1569363"/>
            <a:ext cx="3048000" cy="390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83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stereo: Basic idea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0574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2700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0" y="40386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1619250" y="19812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1543050" y="39557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28750" y="38481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Straight Connector 23"/>
          <p:cNvCxnSpPr>
            <a:stCxn id="23" idx="1"/>
          </p:cNvCxnSpPr>
          <p:nvPr/>
        </p:nvCxnSpPr>
        <p:spPr bwMode="auto">
          <a:xfrm>
            <a:off x="2536918" y="2765518"/>
            <a:ext cx="2035082" cy="14635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3" idx="1"/>
          </p:cNvCxnSpPr>
          <p:nvPr/>
        </p:nvCxnSpPr>
        <p:spPr bwMode="auto">
          <a:xfrm>
            <a:off x="2536918" y="2765518"/>
            <a:ext cx="3482882" cy="7317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3" idx="1"/>
          </p:cNvCxnSpPr>
          <p:nvPr/>
        </p:nvCxnSpPr>
        <p:spPr bwMode="auto">
          <a:xfrm flipV="1">
            <a:off x="2536918" y="2514600"/>
            <a:ext cx="5064032" cy="2509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381500" y="41081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267200" y="40005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905500" y="34604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791200" y="33528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658100" y="23936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543800" y="22860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8" y="909143"/>
            <a:ext cx="3781425" cy="107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13819" y="6550223"/>
            <a:ext cx="183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Y. Furukawa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1143000" y="1193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9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stereo: Basic idea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0574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2700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0" y="40386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1619250" y="19812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1543050" y="39557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28750" y="38481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Straight Connector 23"/>
          <p:cNvCxnSpPr>
            <a:stCxn id="23" idx="1"/>
            <a:endCxn id="36" idx="4"/>
          </p:cNvCxnSpPr>
          <p:nvPr/>
        </p:nvCxnSpPr>
        <p:spPr bwMode="auto">
          <a:xfrm>
            <a:off x="2727418" y="2536918"/>
            <a:ext cx="1958882" cy="17236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3" idx="1"/>
            <a:endCxn id="38" idx="5"/>
          </p:cNvCxnSpPr>
          <p:nvPr/>
        </p:nvCxnSpPr>
        <p:spPr bwMode="auto">
          <a:xfrm>
            <a:off x="2727418" y="2536918"/>
            <a:ext cx="3308164" cy="9012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3" idx="1"/>
            <a:endCxn id="40" idx="2"/>
          </p:cNvCxnSpPr>
          <p:nvPr/>
        </p:nvCxnSpPr>
        <p:spPr bwMode="auto">
          <a:xfrm flipV="1">
            <a:off x="2727418" y="2416037"/>
            <a:ext cx="4938712" cy="12088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2705100" y="25146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610100" y="41081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495800" y="40005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905500" y="33080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791200" y="32004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666130" y="2339837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543800" y="22098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8" y="909143"/>
            <a:ext cx="3781425" cy="107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313819" y="6550223"/>
            <a:ext cx="183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Y. Furukawa</a:t>
            </a:r>
          </a:p>
        </p:txBody>
      </p:sp>
      <p:sp>
        <p:nvSpPr>
          <p:cNvPr id="42" name="Oval 41"/>
          <p:cNvSpPr/>
          <p:nvPr/>
        </p:nvSpPr>
        <p:spPr bwMode="auto">
          <a:xfrm>
            <a:off x="1310309" y="1369656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48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stereo: Basic idea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0574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2700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0" y="40386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1619250" y="19812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1543050" y="39557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28750" y="38481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Straight Connector 23"/>
          <p:cNvCxnSpPr>
            <a:stCxn id="23" idx="1"/>
          </p:cNvCxnSpPr>
          <p:nvPr/>
        </p:nvCxnSpPr>
        <p:spPr bwMode="auto">
          <a:xfrm>
            <a:off x="2917918" y="2353044"/>
            <a:ext cx="1920782" cy="17551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3" idx="1"/>
            <a:endCxn id="38" idx="2"/>
          </p:cNvCxnSpPr>
          <p:nvPr/>
        </p:nvCxnSpPr>
        <p:spPr bwMode="auto">
          <a:xfrm>
            <a:off x="2917918" y="2353044"/>
            <a:ext cx="3139982" cy="87883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3" idx="1"/>
            <a:endCxn id="40" idx="6"/>
          </p:cNvCxnSpPr>
          <p:nvPr/>
        </p:nvCxnSpPr>
        <p:spPr bwMode="auto">
          <a:xfrm flipV="1">
            <a:off x="2917918" y="2317474"/>
            <a:ext cx="4892582" cy="3557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2895600" y="2330726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762500" y="40700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648200" y="39624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6057900" y="31556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943600" y="30480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658100" y="22412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543800" y="21336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8" y="909143"/>
            <a:ext cx="3781425" cy="107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313819" y="6550223"/>
            <a:ext cx="183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Y. Furukawa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1543050" y="145787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7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 noChangeAspect="1"/>
          </p:cNvGrpSpPr>
          <p:nvPr/>
        </p:nvGrpSpPr>
        <p:grpSpPr bwMode="auto">
          <a:xfrm>
            <a:off x="4267200" y="1333500"/>
            <a:ext cx="914400" cy="800100"/>
            <a:chOff x="2496" y="2640"/>
            <a:chExt cx="384" cy="336"/>
          </a:xfrm>
        </p:grpSpPr>
        <p:sp>
          <p:nvSpPr>
            <p:cNvPr id="30783" name="Oval 3"/>
            <p:cNvSpPr>
              <a:spLocks noChangeAspect="1" noChangeArrowheads="1"/>
            </p:cNvSpPr>
            <p:nvPr/>
          </p:nvSpPr>
          <p:spPr bwMode="auto">
            <a:xfrm>
              <a:off x="2736" y="2736"/>
              <a:ext cx="144" cy="192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4" name="Rectangle 4"/>
            <p:cNvSpPr>
              <a:spLocks noChangeAspect="1" noChangeArrowheads="1"/>
            </p:cNvSpPr>
            <p:nvPr/>
          </p:nvSpPr>
          <p:spPr bwMode="auto">
            <a:xfrm>
              <a:off x="2496" y="2688"/>
              <a:ext cx="288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5" name="Oval 5"/>
            <p:cNvSpPr>
              <a:spLocks noChangeAspect="1" noChangeArrowheads="1"/>
            </p:cNvSpPr>
            <p:nvPr/>
          </p:nvSpPr>
          <p:spPr bwMode="auto">
            <a:xfrm>
              <a:off x="2496" y="2880"/>
              <a:ext cx="288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6" name="Oval 6"/>
            <p:cNvSpPr>
              <a:spLocks noChangeAspect="1" noChangeArrowheads="1"/>
            </p:cNvSpPr>
            <p:nvPr/>
          </p:nvSpPr>
          <p:spPr bwMode="auto">
            <a:xfrm>
              <a:off x="2496" y="2640"/>
              <a:ext cx="288" cy="96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7" name="Rectangle 7"/>
            <p:cNvSpPr>
              <a:spLocks noChangeAspect="1" noChangeArrowheads="1"/>
            </p:cNvSpPr>
            <p:nvPr/>
          </p:nvSpPr>
          <p:spPr bwMode="auto">
            <a:xfrm>
              <a:off x="2510" y="2838"/>
              <a:ext cx="259" cy="9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8" name="AutoShape 8"/>
            <p:cNvSpPr>
              <a:spLocks noChangeAspect="1" noChangeArrowheads="1"/>
            </p:cNvSpPr>
            <p:nvPr/>
          </p:nvSpPr>
          <p:spPr bwMode="auto">
            <a:xfrm>
              <a:off x="2562" y="2758"/>
              <a:ext cx="144" cy="192"/>
            </a:xfrm>
            <a:prstGeom prst="diamond">
              <a:avLst/>
            </a:pr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 Sweep Stereo</a:t>
            </a:r>
          </a:p>
        </p:txBody>
      </p:sp>
      <p:sp>
        <p:nvSpPr>
          <p:cNvPr id="30724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81000" y="4572000"/>
            <a:ext cx="8382000" cy="124777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2000" dirty="0"/>
              <a:t>Sweep family of planes at different depths w.r.t. a reference camera</a:t>
            </a:r>
            <a:endParaRPr lang="en-US" dirty="0"/>
          </a:p>
          <a:p>
            <a:pPr lvl="1">
              <a:buFontTx/>
              <a:buChar char="•"/>
            </a:pPr>
            <a:r>
              <a:rPr lang="en-US" sz="2000" dirty="0"/>
              <a:t>For each depth, project each input image onto that plane </a:t>
            </a:r>
          </a:p>
          <a:p>
            <a:pPr lvl="1">
              <a:buFontTx/>
              <a:buChar char="•"/>
            </a:pPr>
            <a:r>
              <a:rPr lang="en-US" sz="2000" dirty="0"/>
              <a:t>This is equivalent to a </a:t>
            </a:r>
            <a:r>
              <a:rPr lang="en-US" sz="2000" dirty="0" err="1"/>
              <a:t>homography</a:t>
            </a:r>
            <a:r>
              <a:rPr lang="en-US" sz="2000" dirty="0"/>
              <a:t> warping each input image into the reference view</a:t>
            </a:r>
          </a:p>
          <a:p>
            <a:pPr>
              <a:buFontTx/>
              <a:buChar char="•"/>
            </a:pPr>
            <a:r>
              <a:rPr lang="en-US" sz="2000" dirty="0"/>
              <a:t>What can we say about the scene points that are at the right depth? </a:t>
            </a:r>
          </a:p>
        </p:txBody>
      </p:sp>
      <p:sp>
        <p:nvSpPr>
          <p:cNvPr id="30725" name="Rectangle 11"/>
          <p:cNvSpPr>
            <a:spLocks noChangeArrowheads="1"/>
          </p:cNvSpPr>
          <p:nvPr/>
        </p:nvSpPr>
        <p:spPr bwMode="auto">
          <a:xfrm>
            <a:off x="3962400" y="2209800"/>
            <a:ext cx="13716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AutoShape 12"/>
          <p:cNvSpPr>
            <a:spLocks noChangeArrowheads="1"/>
          </p:cNvSpPr>
          <p:nvPr/>
        </p:nvSpPr>
        <p:spPr bwMode="auto">
          <a:xfrm rot="5400000">
            <a:off x="2609850" y="1962150"/>
            <a:ext cx="1066800" cy="952500"/>
          </a:xfrm>
          <a:prstGeom prst="parallelogram">
            <a:avLst>
              <a:gd name="adj" fmla="val 28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AutoShape 13"/>
          <p:cNvSpPr>
            <a:spLocks noChangeArrowheads="1"/>
          </p:cNvSpPr>
          <p:nvPr/>
        </p:nvSpPr>
        <p:spPr bwMode="auto">
          <a:xfrm rot="16200000" flipH="1">
            <a:off x="5581650" y="1962150"/>
            <a:ext cx="1066800" cy="952500"/>
          </a:xfrm>
          <a:prstGeom prst="parallelogram">
            <a:avLst>
              <a:gd name="adj" fmla="val 28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28" name="Group 14"/>
          <p:cNvGrpSpPr>
            <a:grpSpLocks/>
          </p:cNvGrpSpPr>
          <p:nvPr/>
        </p:nvGrpSpPr>
        <p:grpSpPr bwMode="auto">
          <a:xfrm>
            <a:off x="4343400" y="2362200"/>
            <a:ext cx="609600" cy="533400"/>
            <a:chOff x="2496" y="2640"/>
            <a:chExt cx="384" cy="336"/>
          </a:xfrm>
        </p:grpSpPr>
        <p:sp>
          <p:nvSpPr>
            <p:cNvPr id="30777" name="Oval 15"/>
            <p:cNvSpPr>
              <a:spLocks noChangeArrowheads="1"/>
            </p:cNvSpPr>
            <p:nvPr/>
          </p:nvSpPr>
          <p:spPr bwMode="auto">
            <a:xfrm>
              <a:off x="2736" y="2736"/>
              <a:ext cx="144" cy="192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8" name="Rectangle 16"/>
            <p:cNvSpPr>
              <a:spLocks noChangeArrowheads="1"/>
            </p:cNvSpPr>
            <p:nvPr/>
          </p:nvSpPr>
          <p:spPr bwMode="auto">
            <a:xfrm>
              <a:off x="2496" y="2688"/>
              <a:ext cx="288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9" name="Oval 17"/>
            <p:cNvSpPr>
              <a:spLocks noChangeArrowheads="1"/>
            </p:cNvSpPr>
            <p:nvPr/>
          </p:nvSpPr>
          <p:spPr bwMode="auto">
            <a:xfrm>
              <a:off x="2496" y="2880"/>
              <a:ext cx="288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0" name="Oval 18"/>
            <p:cNvSpPr>
              <a:spLocks noChangeArrowheads="1"/>
            </p:cNvSpPr>
            <p:nvPr/>
          </p:nvSpPr>
          <p:spPr bwMode="auto">
            <a:xfrm>
              <a:off x="2496" y="2640"/>
              <a:ext cx="288" cy="96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1" name="Rectangle 19"/>
            <p:cNvSpPr>
              <a:spLocks noChangeArrowheads="1"/>
            </p:cNvSpPr>
            <p:nvPr/>
          </p:nvSpPr>
          <p:spPr bwMode="auto">
            <a:xfrm>
              <a:off x="2510" y="2838"/>
              <a:ext cx="259" cy="9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2" name="AutoShape 20"/>
            <p:cNvSpPr>
              <a:spLocks noChangeArrowheads="1"/>
            </p:cNvSpPr>
            <p:nvPr/>
          </p:nvSpPr>
          <p:spPr bwMode="auto">
            <a:xfrm>
              <a:off x="2562" y="2758"/>
              <a:ext cx="144" cy="192"/>
            </a:xfrm>
            <a:prstGeom prst="diamond">
              <a:avLst/>
            </a:pr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29" name="Group 21"/>
          <p:cNvGrpSpPr>
            <a:grpSpLocks/>
          </p:cNvGrpSpPr>
          <p:nvPr/>
        </p:nvGrpSpPr>
        <p:grpSpPr bwMode="auto">
          <a:xfrm>
            <a:off x="5867400" y="2209800"/>
            <a:ext cx="504825" cy="533400"/>
            <a:chOff x="3456" y="2544"/>
            <a:chExt cx="318" cy="336"/>
          </a:xfrm>
        </p:grpSpPr>
        <p:sp>
          <p:nvSpPr>
            <p:cNvPr id="30771" name="Oval 22"/>
            <p:cNvSpPr>
              <a:spLocks noChangeArrowheads="1"/>
            </p:cNvSpPr>
            <p:nvPr/>
          </p:nvSpPr>
          <p:spPr bwMode="auto">
            <a:xfrm>
              <a:off x="3648" y="2640"/>
              <a:ext cx="126" cy="192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2" name="Rectangle 23"/>
            <p:cNvSpPr>
              <a:spLocks noChangeArrowheads="1"/>
            </p:cNvSpPr>
            <p:nvPr/>
          </p:nvSpPr>
          <p:spPr bwMode="auto">
            <a:xfrm>
              <a:off x="3456" y="2592"/>
              <a:ext cx="252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3" name="Oval 24"/>
            <p:cNvSpPr>
              <a:spLocks noChangeArrowheads="1"/>
            </p:cNvSpPr>
            <p:nvPr/>
          </p:nvSpPr>
          <p:spPr bwMode="auto">
            <a:xfrm>
              <a:off x="3456" y="2784"/>
              <a:ext cx="252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4" name="Oval 25"/>
            <p:cNvSpPr>
              <a:spLocks noChangeArrowheads="1"/>
            </p:cNvSpPr>
            <p:nvPr/>
          </p:nvSpPr>
          <p:spPr bwMode="auto">
            <a:xfrm>
              <a:off x="3456" y="2544"/>
              <a:ext cx="252" cy="96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5" name="Rectangle 26"/>
            <p:cNvSpPr>
              <a:spLocks noChangeArrowheads="1"/>
            </p:cNvSpPr>
            <p:nvPr/>
          </p:nvSpPr>
          <p:spPr bwMode="auto">
            <a:xfrm>
              <a:off x="3468" y="2742"/>
              <a:ext cx="227" cy="9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6" name="AutoShape 27"/>
            <p:cNvSpPr>
              <a:spLocks noChangeArrowheads="1"/>
            </p:cNvSpPr>
            <p:nvPr/>
          </p:nvSpPr>
          <p:spPr bwMode="auto">
            <a:xfrm>
              <a:off x="3474" y="2640"/>
              <a:ext cx="126" cy="192"/>
            </a:xfrm>
            <a:prstGeom prst="diamond">
              <a:avLst/>
            </a:pr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30" name="Group 28"/>
          <p:cNvGrpSpPr>
            <a:grpSpLocks/>
          </p:cNvGrpSpPr>
          <p:nvPr/>
        </p:nvGrpSpPr>
        <p:grpSpPr bwMode="auto">
          <a:xfrm>
            <a:off x="2895600" y="2133600"/>
            <a:ext cx="504825" cy="533400"/>
            <a:chOff x="1584" y="2496"/>
            <a:chExt cx="318" cy="336"/>
          </a:xfrm>
        </p:grpSpPr>
        <p:sp>
          <p:nvSpPr>
            <p:cNvPr id="30765" name="Oval 29"/>
            <p:cNvSpPr>
              <a:spLocks noChangeArrowheads="1"/>
            </p:cNvSpPr>
            <p:nvPr/>
          </p:nvSpPr>
          <p:spPr bwMode="auto">
            <a:xfrm>
              <a:off x="1776" y="2544"/>
              <a:ext cx="126" cy="192"/>
            </a:xfrm>
            <a:prstGeom prst="ellipse">
              <a:avLst/>
            </a:prstGeom>
            <a:noFill/>
            <a:ln w="38100" cmpd="dbl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6" name="Rectangle 30"/>
            <p:cNvSpPr>
              <a:spLocks noChangeArrowheads="1"/>
            </p:cNvSpPr>
            <p:nvPr/>
          </p:nvSpPr>
          <p:spPr bwMode="auto">
            <a:xfrm>
              <a:off x="1584" y="2544"/>
              <a:ext cx="252" cy="24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7" name="Oval 31"/>
            <p:cNvSpPr>
              <a:spLocks noChangeArrowheads="1"/>
            </p:cNvSpPr>
            <p:nvPr/>
          </p:nvSpPr>
          <p:spPr bwMode="auto">
            <a:xfrm>
              <a:off x="1584" y="2736"/>
              <a:ext cx="252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8" name="Oval 32"/>
            <p:cNvSpPr>
              <a:spLocks noChangeArrowheads="1"/>
            </p:cNvSpPr>
            <p:nvPr/>
          </p:nvSpPr>
          <p:spPr bwMode="auto">
            <a:xfrm>
              <a:off x="1584" y="2496"/>
              <a:ext cx="252" cy="96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9" name="Rectangle 33"/>
            <p:cNvSpPr>
              <a:spLocks noChangeArrowheads="1"/>
            </p:cNvSpPr>
            <p:nvPr/>
          </p:nvSpPr>
          <p:spPr bwMode="auto">
            <a:xfrm>
              <a:off x="1596" y="2694"/>
              <a:ext cx="227" cy="96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70" name="AutoShape 34"/>
            <p:cNvSpPr>
              <a:spLocks noChangeArrowheads="1"/>
            </p:cNvSpPr>
            <p:nvPr/>
          </p:nvSpPr>
          <p:spPr bwMode="auto">
            <a:xfrm>
              <a:off x="1680" y="2614"/>
              <a:ext cx="126" cy="192"/>
            </a:xfrm>
            <a:prstGeom prst="diamond">
              <a:avLst/>
            </a:prstGeom>
            <a:solidFill>
              <a:srgbClr val="9933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31" name="Group 35"/>
          <p:cNvGrpSpPr>
            <a:grpSpLocks/>
          </p:cNvGrpSpPr>
          <p:nvPr/>
        </p:nvGrpSpPr>
        <p:grpSpPr bwMode="auto">
          <a:xfrm>
            <a:off x="4191000" y="1295400"/>
            <a:ext cx="838200" cy="2971800"/>
            <a:chOff x="2400" y="1968"/>
            <a:chExt cx="528" cy="1872"/>
          </a:xfrm>
        </p:grpSpPr>
        <p:sp>
          <p:nvSpPr>
            <p:cNvPr id="30761" name="Line 36"/>
            <p:cNvSpPr>
              <a:spLocks noChangeShapeType="1"/>
            </p:cNvSpPr>
            <p:nvPr/>
          </p:nvSpPr>
          <p:spPr bwMode="auto">
            <a:xfrm>
              <a:off x="2400" y="1968"/>
              <a:ext cx="192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2" name="Line 37"/>
            <p:cNvSpPr>
              <a:spLocks noChangeShapeType="1"/>
            </p:cNvSpPr>
            <p:nvPr/>
          </p:nvSpPr>
          <p:spPr bwMode="auto">
            <a:xfrm flipH="1">
              <a:off x="2592" y="1968"/>
              <a:ext cx="336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3" name="Line 38"/>
            <p:cNvSpPr>
              <a:spLocks noChangeShapeType="1"/>
            </p:cNvSpPr>
            <p:nvPr/>
          </p:nvSpPr>
          <p:spPr bwMode="auto">
            <a:xfrm>
              <a:off x="2400" y="2496"/>
              <a:ext cx="192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4" name="Line 39"/>
            <p:cNvSpPr>
              <a:spLocks noChangeShapeType="1"/>
            </p:cNvSpPr>
            <p:nvPr/>
          </p:nvSpPr>
          <p:spPr bwMode="auto">
            <a:xfrm flipH="1">
              <a:off x="2592" y="2496"/>
              <a:ext cx="336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32" name="Group 40"/>
          <p:cNvGrpSpPr>
            <a:grpSpLocks/>
          </p:cNvGrpSpPr>
          <p:nvPr/>
        </p:nvGrpSpPr>
        <p:grpSpPr bwMode="auto">
          <a:xfrm>
            <a:off x="4191000" y="1295400"/>
            <a:ext cx="3733800" cy="2057400"/>
            <a:chOff x="2400" y="1968"/>
            <a:chExt cx="2352" cy="1296"/>
          </a:xfrm>
        </p:grpSpPr>
        <p:sp>
          <p:nvSpPr>
            <p:cNvPr id="30757" name="Line 41"/>
            <p:cNvSpPr>
              <a:spLocks noChangeShapeType="1"/>
            </p:cNvSpPr>
            <p:nvPr/>
          </p:nvSpPr>
          <p:spPr bwMode="auto">
            <a:xfrm>
              <a:off x="2400" y="1968"/>
              <a:ext cx="2352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8" name="Line 42"/>
            <p:cNvSpPr>
              <a:spLocks noChangeShapeType="1"/>
            </p:cNvSpPr>
            <p:nvPr/>
          </p:nvSpPr>
          <p:spPr bwMode="auto">
            <a:xfrm>
              <a:off x="2928" y="1968"/>
              <a:ext cx="1824" cy="1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9" name="Line 43"/>
            <p:cNvSpPr>
              <a:spLocks noChangeShapeType="1"/>
            </p:cNvSpPr>
            <p:nvPr/>
          </p:nvSpPr>
          <p:spPr bwMode="auto">
            <a:xfrm>
              <a:off x="2400" y="2496"/>
              <a:ext cx="2352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60" name="Line 44"/>
            <p:cNvSpPr>
              <a:spLocks noChangeShapeType="1"/>
            </p:cNvSpPr>
            <p:nvPr/>
          </p:nvSpPr>
          <p:spPr bwMode="auto">
            <a:xfrm>
              <a:off x="2928" y="2496"/>
              <a:ext cx="1824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33" name="Group 45"/>
          <p:cNvGrpSpPr>
            <a:grpSpLocks/>
          </p:cNvGrpSpPr>
          <p:nvPr/>
        </p:nvGrpSpPr>
        <p:grpSpPr bwMode="auto">
          <a:xfrm>
            <a:off x="1066800" y="1295400"/>
            <a:ext cx="3962400" cy="1905000"/>
            <a:chOff x="432" y="1968"/>
            <a:chExt cx="2496" cy="1200"/>
          </a:xfrm>
        </p:grpSpPr>
        <p:sp>
          <p:nvSpPr>
            <p:cNvPr id="30753" name="Line 46"/>
            <p:cNvSpPr>
              <a:spLocks noChangeShapeType="1"/>
            </p:cNvSpPr>
            <p:nvPr/>
          </p:nvSpPr>
          <p:spPr bwMode="auto">
            <a:xfrm flipH="1">
              <a:off x="432" y="1968"/>
              <a:ext cx="1968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4" name="Line 47"/>
            <p:cNvSpPr>
              <a:spLocks noChangeShapeType="1"/>
            </p:cNvSpPr>
            <p:nvPr/>
          </p:nvSpPr>
          <p:spPr bwMode="auto">
            <a:xfrm flipH="1">
              <a:off x="432" y="1968"/>
              <a:ext cx="2496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5" name="Line 48"/>
            <p:cNvSpPr>
              <a:spLocks noChangeShapeType="1"/>
            </p:cNvSpPr>
            <p:nvPr/>
          </p:nvSpPr>
          <p:spPr bwMode="auto">
            <a:xfrm flipH="1">
              <a:off x="432" y="2496"/>
              <a:ext cx="249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6" name="Line 49"/>
            <p:cNvSpPr>
              <a:spLocks noChangeShapeType="1"/>
            </p:cNvSpPr>
            <p:nvPr/>
          </p:nvSpPr>
          <p:spPr bwMode="auto">
            <a:xfrm flipH="1">
              <a:off x="432" y="2496"/>
              <a:ext cx="196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35" name="Text Box 52"/>
          <p:cNvSpPr txBox="1">
            <a:spLocks noChangeArrowheads="1"/>
          </p:cNvSpPr>
          <p:nvPr/>
        </p:nvSpPr>
        <p:spPr bwMode="auto">
          <a:xfrm>
            <a:off x="4572000" y="3733800"/>
            <a:ext cx="175260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Times New Roman" pitchFamily="18" charset="0"/>
              </a:rPr>
              <a:t>reference camera</a:t>
            </a:r>
          </a:p>
        </p:txBody>
      </p:sp>
      <p:sp>
        <p:nvSpPr>
          <p:cNvPr id="30737" name="Text Box 54"/>
          <p:cNvSpPr txBox="1">
            <a:spLocks noChangeArrowheads="1"/>
          </p:cNvSpPr>
          <p:nvPr/>
        </p:nvSpPr>
        <p:spPr bwMode="auto">
          <a:xfrm>
            <a:off x="1371600" y="1905000"/>
            <a:ext cx="15240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input image</a:t>
            </a:r>
          </a:p>
        </p:txBody>
      </p:sp>
      <p:sp>
        <p:nvSpPr>
          <p:cNvPr id="744503" name="Rectangle 55"/>
          <p:cNvSpPr>
            <a:spLocks noChangeArrowheads="1"/>
          </p:cNvSpPr>
          <p:nvPr/>
        </p:nvSpPr>
        <p:spPr bwMode="auto">
          <a:xfrm>
            <a:off x="4302125" y="2286000"/>
            <a:ext cx="533400" cy="6096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2743200" y="990600"/>
            <a:ext cx="3733800" cy="1600200"/>
            <a:chOff x="1488" y="1776"/>
            <a:chExt cx="2352" cy="1008"/>
          </a:xfrm>
        </p:grpSpPr>
        <p:sp>
          <p:nvSpPr>
            <p:cNvPr id="30750" name="Rectangle 57"/>
            <p:cNvSpPr>
              <a:spLocks noChangeArrowheads="1"/>
            </p:cNvSpPr>
            <p:nvPr/>
          </p:nvSpPr>
          <p:spPr bwMode="auto">
            <a:xfrm>
              <a:off x="2352" y="1776"/>
              <a:ext cx="624" cy="576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1" name="Freeform 58"/>
            <p:cNvSpPr>
              <a:spLocks/>
            </p:cNvSpPr>
            <p:nvPr/>
          </p:nvSpPr>
          <p:spPr bwMode="auto">
            <a:xfrm>
              <a:off x="1488" y="2448"/>
              <a:ext cx="384" cy="336"/>
            </a:xfrm>
            <a:custGeom>
              <a:avLst/>
              <a:gdLst>
                <a:gd name="T0" fmla="*/ 0 w 384"/>
                <a:gd name="T1" fmla="*/ 48 h 336"/>
                <a:gd name="T2" fmla="*/ 384 w 384"/>
                <a:gd name="T3" fmla="*/ 0 h 336"/>
                <a:gd name="T4" fmla="*/ 288 w 384"/>
                <a:gd name="T5" fmla="*/ 336 h 336"/>
                <a:gd name="T6" fmla="*/ 0 w 384"/>
                <a:gd name="T7" fmla="*/ 336 h 336"/>
                <a:gd name="T8" fmla="*/ 0 w 384"/>
                <a:gd name="T9" fmla="*/ 48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336"/>
                <a:gd name="T17" fmla="*/ 384 w 384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336">
                  <a:moveTo>
                    <a:pt x="0" y="48"/>
                  </a:moveTo>
                  <a:lnTo>
                    <a:pt x="384" y="0"/>
                  </a:lnTo>
                  <a:lnTo>
                    <a:pt x="288" y="336"/>
                  </a:lnTo>
                  <a:lnTo>
                    <a:pt x="0" y="33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52" name="Freeform 59"/>
            <p:cNvSpPr>
              <a:spLocks/>
            </p:cNvSpPr>
            <p:nvPr/>
          </p:nvSpPr>
          <p:spPr bwMode="auto">
            <a:xfrm>
              <a:off x="3552" y="2400"/>
              <a:ext cx="288" cy="384"/>
            </a:xfrm>
            <a:custGeom>
              <a:avLst/>
              <a:gdLst>
                <a:gd name="T0" fmla="*/ 0 w 288"/>
                <a:gd name="T1" fmla="*/ 96 h 384"/>
                <a:gd name="T2" fmla="*/ 192 w 288"/>
                <a:gd name="T3" fmla="*/ 0 h 384"/>
                <a:gd name="T4" fmla="*/ 288 w 288"/>
                <a:gd name="T5" fmla="*/ 384 h 384"/>
                <a:gd name="T6" fmla="*/ 0 w 288"/>
                <a:gd name="T7" fmla="*/ 384 h 384"/>
                <a:gd name="T8" fmla="*/ 0 w 288"/>
                <a:gd name="T9" fmla="*/ 9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384"/>
                <a:gd name="T17" fmla="*/ 288 w 288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384">
                  <a:moveTo>
                    <a:pt x="0" y="96"/>
                  </a:moveTo>
                  <a:lnTo>
                    <a:pt x="192" y="0"/>
                  </a:lnTo>
                  <a:lnTo>
                    <a:pt x="288" y="384"/>
                  </a:lnTo>
                  <a:lnTo>
                    <a:pt x="0" y="38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9900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2819400" y="1295400"/>
            <a:ext cx="3505200" cy="1371600"/>
            <a:chOff x="1536" y="1968"/>
            <a:chExt cx="2208" cy="864"/>
          </a:xfrm>
        </p:grpSpPr>
        <p:sp>
          <p:nvSpPr>
            <p:cNvPr id="30747" name="Rectangle 61"/>
            <p:cNvSpPr>
              <a:spLocks noChangeArrowheads="1"/>
            </p:cNvSpPr>
            <p:nvPr/>
          </p:nvSpPr>
          <p:spPr bwMode="auto">
            <a:xfrm>
              <a:off x="2400" y="1968"/>
              <a:ext cx="528" cy="528"/>
            </a:xfrm>
            <a:prstGeom prst="rect">
              <a:avLst/>
            </a:prstGeom>
            <a:solidFill>
              <a:srgbClr val="FDE3BA">
                <a:alpha val="50195"/>
              </a:srgb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8" name="Freeform 62"/>
            <p:cNvSpPr>
              <a:spLocks/>
            </p:cNvSpPr>
            <p:nvPr/>
          </p:nvSpPr>
          <p:spPr bwMode="auto">
            <a:xfrm>
              <a:off x="1536" y="2496"/>
              <a:ext cx="384" cy="336"/>
            </a:xfrm>
            <a:custGeom>
              <a:avLst/>
              <a:gdLst>
                <a:gd name="T0" fmla="*/ 0 w 384"/>
                <a:gd name="T1" fmla="*/ 48 h 336"/>
                <a:gd name="T2" fmla="*/ 384 w 384"/>
                <a:gd name="T3" fmla="*/ 0 h 336"/>
                <a:gd name="T4" fmla="*/ 288 w 384"/>
                <a:gd name="T5" fmla="*/ 336 h 336"/>
                <a:gd name="T6" fmla="*/ 0 w 384"/>
                <a:gd name="T7" fmla="*/ 336 h 336"/>
                <a:gd name="T8" fmla="*/ 0 w 384"/>
                <a:gd name="T9" fmla="*/ 48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336"/>
                <a:gd name="T17" fmla="*/ 384 w 384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336">
                  <a:moveTo>
                    <a:pt x="0" y="48"/>
                  </a:moveTo>
                  <a:lnTo>
                    <a:pt x="384" y="0"/>
                  </a:lnTo>
                  <a:lnTo>
                    <a:pt x="288" y="336"/>
                  </a:lnTo>
                  <a:lnTo>
                    <a:pt x="0" y="33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DE3BA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9" name="Freeform 63"/>
            <p:cNvSpPr>
              <a:spLocks/>
            </p:cNvSpPr>
            <p:nvPr/>
          </p:nvSpPr>
          <p:spPr bwMode="auto">
            <a:xfrm>
              <a:off x="3456" y="2448"/>
              <a:ext cx="288" cy="384"/>
            </a:xfrm>
            <a:custGeom>
              <a:avLst/>
              <a:gdLst>
                <a:gd name="T0" fmla="*/ 0 w 288"/>
                <a:gd name="T1" fmla="*/ 96 h 384"/>
                <a:gd name="T2" fmla="*/ 192 w 288"/>
                <a:gd name="T3" fmla="*/ 0 h 384"/>
                <a:gd name="T4" fmla="*/ 288 w 288"/>
                <a:gd name="T5" fmla="*/ 384 h 384"/>
                <a:gd name="T6" fmla="*/ 0 w 288"/>
                <a:gd name="T7" fmla="*/ 384 h 384"/>
                <a:gd name="T8" fmla="*/ 0 w 288"/>
                <a:gd name="T9" fmla="*/ 9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384"/>
                <a:gd name="T17" fmla="*/ 288 w 288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384">
                  <a:moveTo>
                    <a:pt x="0" y="96"/>
                  </a:moveTo>
                  <a:lnTo>
                    <a:pt x="192" y="0"/>
                  </a:lnTo>
                  <a:lnTo>
                    <a:pt x="288" y="384"/>
                  </a:lnTo>
                  <a:lnTo>
                    <a:pt x="0" y="38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DE3BA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2778125" y="1143000"/>
            <a:ext cx="3622675" cy="1524000"/>
            <a:chOff x="1510" y="1872"/>
            <a:chExt cx="2282" cy="960"/>
          </a:xfrm>
        </p:grpSpPr>
        <p:sp>
          <p:nvSpPr>
            <p:cNvPr id="30744" name="Rectangle 65"/>
            <p:cNvSpPr>
              <a:spLocks noChangeArrowheads="1"/>
            </p:cNvSpPr>
            <p:nvPr/>
          </p:nvSpPr>
          <p:spPr bwMode="auto">
            <a:xfrm>
              <a:off x="2372" y="1872"/>
              <a:ext cx="576" cy="576"/>
            </a:xfrm>
            <a:prstGeom prst="rect">
              <a:avLst/>
            </a:prstGeom>
            <a:solidFill>
              <a:srgbClr val="FFCC00">
                <a:alpha val="50195"/>
              </a:srgb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5" name="Freeform 66"/>
            <p:cNvSpPr>
              <a:spLocks/>
            </p:cNvSpPr>
            <p:nvPr/>
          </p:nvSpPr>
          <p:spPr bwMode="auto">
            <a:xfrm>
              <a:off x="1510" y="2472"/>
              <a:ext cx="384" cy="336"/>
            </a:xfrm>
            <a:custGeom>
              <a:avLst/>
              <a:gdLst>
                <a:gd name="T0" fmla="*/ 0 w 384"/>
                <a:gd name="T1" fmla="*/ 48 h 336"/>
                <a:gd name="T2" fmla="*/ 384 w 384"/>
                <a:gd name="T3" fmla="*/ 0 h 336"/>
                <a:gd name="T4" fmla="*/ 288 w 384"/>
                <a:gd name="T5" fmla="*/ 336 h 336"/>
                <a:gd name="T6" fmla="*/ 0 w 384"/>
                <a:gd name="T7" fmla="*/ 336 h 336"/>
                <a:gd name="T8" fmla="*/ 0 w 384"/>
                <a:gd name="T9" fmla="*/ 48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336"/>
                <a:gd name="T17" fmla="*/ 384 w 384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336">
                  <a:moveTo>
                    <a:pt x="0" y="48"/>
                  </a:moveTo>
                  <a:lnTo>
                    <a:pt x="384" y="0"/>
                  </a:lnTo>
                  <a:lnTo>
                    <a:pt x="288" y="336"/>
                  </a:lnTo>
                  <a:lnTo>
                    <a:pt x="0" y="33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CC00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46" name="Freeform 67"/>
            <p:cNvSpPr>
              <a:spLocks/>
            </p:cNvSpPr>
            <p:nvPr/>
          </p:nvSpPr>
          <p:spPr bwMode="auto">
            <a:xfrm>
              <a:off x="3504" y="2448"/>
              <a:ext cx="288" cy="384"/>
            </a:xfrm>
            <a:custGeom>
              <a:avLst/>
              <a:gdLst>
                <a:gd name="T0" fmla="*/ 0 w 288"/>
                <a:gd name="T1" fmla="*/ 96 h 384"/>
                <a:gd name="T2" fmla="*/ 192 w 288"/>
                <a:gd name="T3" fmla="*/ 0 h 384"/>
                <a:gd name="T4" fmla="*/ 288 w 288"/>
                <a:gd name="T5" fmla="*/ 384 h 384"/>
                <a:gd name="T6" fmla="*/ 0 w 288"/>
                <a:gd name="T7" fmla="*/ 384 h 384"/>
                <a:gd name="T8" fmla="*/ 0 w 288"/>
                <a:gd name="T9" fmla="*/ 9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384"/>
                <a:gd name="T17" fmla="*/ 288 w 288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384">
                  <a:moveTo>
                    <a:pt x="0" y="96"/>
                  </a:moveTo>
                  <a:lnTo>
                    <a:pt x="192" y="0"/>
                  </a:lnTo>
                  <a:lnTo>
                    <a:pt x="288" y="384"/>
                  </a:lnTo>
                  <a:lnTo>
                    <a:pt x="0" y="38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CC00">
                <a:alpha val="50195"/>
              </a:srgbClr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42" name="Rectangle 69"/>
          <p:cNvSpPr>
            <a:spLocks noChangeArrowheads="1"/>
          </p:cNvSpPr>
          <p:nvPr/>
        </p:nvSpPr>
        <p:spPr bwMode="auto">
          <a:xfrm>
            <a:off x="304800" y="6491288"/>
            <a:ext cx="8610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1800" dirty="0"/>
              <a:t>R. Collins. </a:t>
            </a:r>
            <a:r>
              <a:rPr lang="en-US" sz="1800" dirty="0">
                <a:hlinkClick r:id="rId3"/>
              </a:rPr>
              <a:t>A space-sweep approach to true multi-image matching.</a:t>
            </a:r>
            <a:r>
              <a:rPr lang="en-US" sz="1800" dirty="0"/>
              <a:t> CVPR  1996. </a:t>
            </a:r>
          </a:p>
        </p:txBody>
      </p:sp>
      <p:sp>
        <p:nvSpPr>
          <p:cNvPr id="30743" name="Text Box 70"/>
          <p:cNvSpPr txBox="1">
            <a:spLocks noChangeArrowheads="1"/>
          </p:cNvSpPr>
          <p:nvPr/>
        </p:nvSpPr>
        <p:spPr bwMode="auto">
          <a:xfrm>
            <a:off x="6553200" y="1981200"/>
            <a:ext cx="15240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25432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5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>
            <a:stCxn id="32" idx="5"/>
          </p:cNvCxnSpPr>
          <p:nvPr/>
        </p:nvCxnSpPr>
        <p:spPr bwMode="auto">
          <a:xfrm flipH="1" flipV="1">
            <a:off x="2819400" y="1905000"/>
            <a:ext cx="892082" cy="8158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3657600" y="2286000"/>
            <a:ext cx="1524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Sweep Stereo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600200" y="4876800"/>
            <a:ext cx="20574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5181600" y="4800600"/>
            <a:ext cx="2362200" cy="990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667000" y="2590800"/>
            <a:ext cx="4191000" cy="381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Freeform 20"/>
          <p:cNvSpPr/>
          <p:nvPr/>
        </p:nvSpPr>
        <p:spPr>
          <a:xfrm>
            <a:off x="3200400" y="2057400"/>
            <a:ext cx="3833035" cy="1293368"/>
          </a:xfrm>
          <a:custGeom>
            <a:avLst/>
            <a:gdLst>
              <a:gd name="connsiteX0" fmla="*/ 0 w 2006503"/>
              <a:gd name="connsiteY0" fmla="*/ 0 h 704343"/>
              <a:gd name="connsiteX1" fmla="*/ 2006503 w 2006503"/>
              <a:gd name="connsiteY1" fmla="*/ 704343 h 704343"/>
              <a:gd name="connsiteX0" fmla="*/ 0 w 2006503"/>
              <a:gd name="connsiteY0" fmla="*/ 0 h 704343"/>
              <a:gd name="connsiteX1" fmla="*/ 971233 w 2006503"/>
              <a:gd name="connsiteY1" fmla="*/ 330828 h 704343"/>
              <a:gd name="connsiteX2" fmla="*/ 2006503 w 2006503"/>
              <a:gd name="connsiteY2" fmla="*/ 704343 h 704343"/>
              <a:gd name="connsiteX0" fmla="*/ 0 w 2006503"/>
              <a:gd name="connsiteY0" fmla="*/ 0 h 704343"/>
              <a:gd name="connsiteX1" fmla="*/ 917868 w 2006503"/>
              <a:gd name="connsiteY1" fmla="*/ 650983 h 704343"/>
              <a:gd name="connsiteX2" fmla="*/ 2006503 w 2006503"/>
              <a:gd name="connsiteY2" fmla="*/ 704343 h 704343"/>
              <a:gd name="connsiteX0" fmla="*/ 0 w 2006503"/>
              <a:gd name="connsiteY0" fmla="*/ 0 h 704343"/>
              <a:gd name="connsiteX1" fmla="*/ 917868 w 2006503"/>
              <a:gd name="connsiteY1" fmla="*/ 650983 h 704343"/>
              <a:gd name="connsiteX2" fmla="*/ 2006503 w 2006503"/>
              <a:gd name="connsiteY2" fmla="*/ 704343 h 704343"/>
              <a:gd name="connsiteX0" fmla="*/ 0 w 2006503"/>
              <a:gd name="connsiteY0" fmla="*/ 0 h 704343"/>
              <a:gd name="connsiteX1" fmla="*/ 917868 w 2006503"/>
              <a:gd name="connsiteY1" fmla="*/ 650983 h 704343"/>
              <a:gd name="connsiteX2" fmla="*/ 2006503 w 2006503"/>
              <a:gd name="connsiteY2" fmla="*/ 704343 h 704343"/>
              <a:gd name="connsiteX0" fmla="*/ 0 w 3543400"/>
              <a:gd name="connsiteY0" fmla="*/ 0 h 668632"/>
              <a:gd name="connsiteX1" fmla="*/ 917868 w 3543400"/>
              <a:gd name="connsiteY1" fmla="*/ 650983 h 668632"/>
              <a:gd name="connsiteX2" fmla="*/ 3543400 w 3543400"/>
              <a:gd name="connsiteY2" fmla="*/ 608296 h 668632"/>
              <a:gd name="connsiteX0" fmla="*/ 0 w 3543400"/>
              <a:gd name="connsiteY0" fmla="*/ 0 h 739702"/>
              <a:gd name="connsiteX1" fmla="*/ 917868 w 3543400"/>
              <a:gd name="connsiteY1" fmla="*/ 650983 h 739702"/>
              <a:gd name="connsiteX2" fmla="*/ 3543400 w 3543400"/>
              <a:gd name="connsiteY2" fmla="*/ 608296 h 739702"/>
              <a:gd name="connsiteX0" fmla="*/ 0 w 3458017"/>
              <a:gd name="connsiteY0" fmla="*/ 0 h 657697"/>
              <a:gd name="connsiteX1" fmla="*/ 917868 w 3458017"/>
              <a:gd name="connsiteY1" fmla="*/ 650983 h 657697"/>
              <a:gd name="connsiteX2" fmla="*/ 3458017 w 3458017"/>
              <a:gd name="connsiteY2" fmla="*/ 288140 h 657697"/>
              <a:gd name="connsiteX0" fmla="*/ 0 w 3458017"/>
              <a:gd name="connsiteY0" fmla="*/ 0 h 1154852"/>
              <a:gd name="connsiteX1" fmla="*/ 1494204 w 3458017"/>
              <a:gd name="connsiteY1" fmla="*/ 1152560 h 1154852"/>
              <a:gd name="connsiteX2" fmla="*/ 3458017 w 3458017"/>
              <a:gd name="connsiteY2" fmla="*/ 288140 h 1154852"/>
              <a:gd name="connsiteX0" fmla="*/ 0 w 3255232"/>
              <a:gd name="connsiteY0" fmla="*/ 0 h 1405136"/>
              <a:gd name="connsiteX1" fmla="*/ 1494204 w 3255232"/>
              <a:gd name="connsiteY1" fmla="*/ 1152560 h 1405136"/>
              <a:gd name="connsiteX2" fmla="*/ 3255232 w 3255232"/>
              <a:gd name="connsiteY2" fmla="*/ 1312638 h 1405136"/>
              <a:gd name="connsiteX0" fmla="*/ 0 w 3490035"/>
              <a:gd name="connsiteY0" fmla="*/ 0 h 1438367"/>
              <a:gd name="connsiteX1" fmla="*/ 1729007 w 3490035"/>
              <a:gd name="connsiteY1" fmla="*/ 1184576 h 1438367"/>
              <a:gd name="connsiteX2" fmla="*/ 3490035 w 3490035"/>
              <a:gd name="connsiteY2" fmla="*/ 1344654 h 1438367"/>
              <a:gd name="connsiteX0" fmla="*/ 0 w 3490035"/>
              <a:gd name="connsiteY0" fmla="*/ 0 h 1438367"/>
              <a:gd name="connsiteX1" fmla="*/ 1729007 w 3490035"/>
              <a:gd name="connsiteY1" fmla="*/ 1184576 h 1438367"/>
              <a:gd name="connsiteX2" fmla="*/ 3490035 w 3490035"/>
              <a:gd name="connsiteY2" fmla="*/ 1344654 h 1438367"/>
              <a:gd name="connsiteX0" fmla="*/ 0 w 3490035"/>
              <a:gd name="connsiteY0" fmla="*/ 0 h 1353120"/>
              <a:gd name="connsiteX1" fmla="*/ 1729007 w 3490035"/>
              <a:gd name="connsiteY1" fmla="*/ 1184576 h 1353120"/>
              <a:gd name="connsiteX2" fmla="*/ 3490035 w 3490035"/>
              <a:gd name="connsiteY2" fmla="*/ 1344654 h 1353120"/>
              <a:gd name="connsiteX0" fmla="*/ 0 w 3490035"/>
              <a:gd name="connsiteY0" fmla="*/ 0 h 1344654"/>
              <a:gd name="connsiteX1" fmla="*/ 1216708 w 3490035"/>
              <a:gd name="connsiteY1" fmla="*/ 875092 h 1344654"/>
              <a:gd name="connsiteX2" fmla="*/ 3490035 w 3490035"/>
              <a:gd name="connsiteY2" fmla="*/ 1344654 h 1344654"/>
              <a:gd name="connsiteX0" fmla="*/ 0 w 3927623"/>
              <a:gd name="connsiteY0" fmla="*/ 0 h 1536747"/>
              <a:gd name="connsiteX1" fmla="*/ 1654296 w 3927623"/>
              <a:gd name="connsiteY1" fmla="*/ 1067185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1654296 w 3927623"/>
              <a:gd name="connsiteY1" fmla="*/ 1067185 h 1536747"/>
              <a:gd name="connsiteX2" fmla="*/ 3927623 w 3927623"/>
              <a:gd name="connsiteY2" fmla="*/ 1536747 h 1536747"/>
              <a:gd name="connsiteX0" fmla="*/ 0 w 3927623"/>
              <a:gd name="connsiteY0" fmla="*/ 0 h 1598147"/>
              <a:gd name="connsiteX1" fmla="*/ 1654296 w 3927623"/>
              <a:gd name="connsiteY1" fmla="*/ 1067185 h 1598147"/>
              <a:gd name="connsiteX2" fmla="*/ 2636204 w 3927623"/>
              <a:gd name="connsiteY2" fmla="*/ 1579436 h 1598147"/>
              <a:gd name="connsiteX3" fmla="*/ 3927623 w 3927623"/>
              <a:gd name="connsiteY3" fmla="*/ 1536747 h 1598147"/>
              <a:gd name="connsiteX0" fmla="*/ 0 w 3927623"/>
              <a:gd name="connsiteY0" fmla="*/ 0 h 1598147"/>
              <a:gd name="connsiteX1" fmla="*/ 2636204 w 3927623"/>
              <a:gd name="connsiteY1" fmla="*/ 1579436 h 1598147"/>
              <a:gd name="connsiteX2" fmla="*/ 3927623 w 3927623"/>
              <a:gd name="connsiteY2" fmla="*/ 1536747 h 1598147"/>
              <a:gd name="connsiteX0" fmla="*/ 0 w 3927623"/>
              <a:gd name="connsiteY0" fmla="*/ 0 h 1536747"/>
              <a:gd name="connsiteX1" fmla="*/ 2283998 w 3927623"/>
              <a:gd name="connsiteY1" fmla="*/ 1195249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2283998 w 3927623"/>
              <a:gd name="connsiteY1" fmla="*/ 1195249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2283998 w 3927623"/>
              <a:gd name="connsiteY1" fmla="*/ 1195249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1835737 w 3927623"/>
              <a:gd name="connsiteY1" fmla="*/ 1067187 h 1536747"/>
              <a:gd name="connsiteX2" fmla="*/ 3927623 w 3927623"/>
              <a:gd name="connsiteY2" fmla="*/ 1536747 h 1536747"/>
              <a:gd name="connsiteX0" fmla="*/ 0 w 4600015"/>
              <a:gd name="connsiteY0" fmla="*/ 0 h 1888918"/>
              <a:gd name="connsiteX1" fmla="*/ 2508129 w 4600015"/>
              <a:gd name="connsiteY1" fmla="*/ 1419358 h 1888918"/>
              <a:gd name="connsiteX2" fmla="*/ 4600015 w 4600015"/>
              <a:gd name="connsiteY2" fmla="*/ 1888918 h 1888918"/>
              <a:gd name="connsiteX0" fmla="*/ 0 w 4578669"/>
              <a:gd name="connsiteY0" fmla="*/ 0 h 2187730"/>
              <a:gd name="connsiteX1" fmla="*/ 2486783 w 4578669"/>
              <a:gd name="connsiteY1" fmla="*/ 1718170 h 2187730"/>
              <a:gd name="connsiteX2" fmla="*/ 4578669 w 4578669"/>
              <a:gd name="connsiteY2" fmla="*/ 2187730 h 2187730"/>
              <a:gd name="connsiteX0" fmla="*/ 0 w 4792127"/>
              <a:gd name="connsiteY0" fmla="*/ 0 h 2006308"/>
              <a:gd name="connsiteX1" fmla="*/ 2700241 w 4792127"/>
              <a:gd name="connsiteY1" fmla="*/ 1536748 h 2006308"/>
              <a:gd name="connsiteX2" fmla="*/ 4792127 w 4792127"/>
              <a:gd name="connsiteY2" fmla="*/ 2006308 h 2006308"/>
              <a:gd name="connsiteX0" fmla="*/ 0 w 4792127"/>
              <a:gd name="connsiteY0" fmla="*/ 0 h 2006308"/>
              <a:gd name="connsiteX1" fmla="*/ 2486783 w 4792127"/>
              <a:gd name="connsiteY1" fmla="*/ 1462045 h 2006308"/>
              <a:gd name="connsiteX2" fmla="*/ 4792127 w 4792127"/>
              <a:gd name="connsiteY2" fmla="*/ 2006308 h 200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92127" h="2006308">
                <a:moveTo>
                  <a:pt x="0" y="0"/>
                </a:moveTo>
                <a:cubicBezTo>
                  <a:pt x="549209" y="329049"/>
                  <a:pt x="1688095" y="1127660"/>
                  <a:pt x="2486783" y="1462045"/>
                </a:cubicBezTo>
                <a:cubicBezTo>
                  <a:pt x="3285471" y="1796430"/>
                  <a:pt x="4244252" y="1892475"/>
                  <a:pt x="4792127" y="2006308"/>
                </a:cubicBezTo>
              </a:path>
            </a:pathLst>
          </a:custGeom>
          <a:ln w="38100">
            <a:solidFill>
              <a:srgbClr val="FF0000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V="1">
            <a:off x="2209800" y="2667000"/>
            <a:ext cx="1447800" cy="3581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3657600" y="2667000"/>
            <a:ext cx="3352800" cy="3429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2209800" y="2743200"/>
            <a:ext cx="2514600" cy="3505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4724400" y="2819400"/>
            <a:ext cx="2286000" cy="3276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/>
          <p:cNvSpPr/>
          <p:nvPr/>
        </p:nvSpPr>
        <p:spPr bwMode="auto">
          <a:xfrm>
            <a:off x="3581400" y="2590800"/>
            <a:ext cx="152400" cy="152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648200" y="27432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733800" y="22860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2514600" y="5257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2743200" y="53340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6172200" y="5257800"/>
            <a:ext cx="152400" cy="152400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6324600" y="51816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1587326" y="1770960"/>
            <a:ext cx="1613074" cy="286921"/>
          </a:xfrm>
          <a:custGeom>
            <a:avLst/>
            <a:gdLst>
              <a:gd name="connsiteX0" fmla="*/ 0 w 2006503"/>
              <a:gd name="connsiteY0" fmla="*/ 0 h 704343"/>
              <a:gd name="connsiteX1" fmla="*/ 2006503 w 2006503"/>
              <a:gd name="connsiteY1" fmla="*/ 704343 h 704343"/>
              <a:gd name="connsiteX0" fmla="*/ 0 w 2006503"/>
              <a:gd name="connsiteY0" fmla="*/ 0 h 704343"/>
              <a:gd name="connsiteX1" fmla="*/ 971233 w 2006503"/>
              <a:gd name="connsiteY1" fmla="*/ 330828 h 704343"/>
              <a:gd name="connsiteX2" fmla="*/ 2006503 w 2006503"/>
              <a:gd name="connsiteY2" fmla="*/ 704343 h 704343"/>
              <a:gd name="connsiteX0" fmla="*/ 0 w 2006503"/>
              <a:gd name="connsiteY0" fmla="*/ 0 h 704343"/>
              <a:gd name="connsiteX1" fmla="*/ 917868 w 2006503"/>
              <a:gd name="connsiteY1" fmla="*/ 650983 h 704343"/>
              <a:gd name="connsiteX2" fmla="*/ 2006503 w 2006503"/>
              <a:gd name="connsiteY2" fmla="*/ 704343 h 704343"/>
              <a:gd name="connsiteX0" fmla="*/ 0 w 2006503"/>
              <a:gd name="connsiteY0" fmla="*/ 0 h 704343"/>
              <a:gd name="connsiteX1" fmla="*/ 917868 w 2006503"/>
              <a:gd name="connsiteY1" fmla="*/ 650983 h 704343"/>
              <a:gd name="connsiteX2" fmla="*/ 2006503 w 2006503"/>
              <a:gd name="connsiteY2" fmla="*/ 704343 h 704343"/>
              <a:gd name="connsiteX0" fmla="*/ 0 w 2006503"/>
              <a:gd name="connsiteY0" fmla="*/ 0 h 704343"/>
              <a:gd name="connsiteX1" fmla="*/ 917868 w 2006503"/>
              <a:gd name="connsiteY1" fmla="*/ 650983 h 704343"/>
              <a:gd name="connsiteX2" fmla="*/ 2006503 w 2006503"/>
              <a:gd name="connsiteY2" fmla="*/ 704343 h 704343"/>
              <a:gd name="connsiteX0" fmla="*/ 0 w 3543400"/>
              <a:gd name="connsiteY0" fmla="*/ 0 h 668632"/>
              <a:gd name="connsiteX1" fmla="*/ 917868 w 3543400"/>
              <a:gd name="connsiteY1" fmla="*/ 650983 h 668632"/>
              <a:gd name="connsiteX2" fmla="*/ 3543400 w 3543400"/>
              <a:gd name="connsiteY2" fmla="*/ 608296 h 668632"/>
              <a:gd name="connsiteX0" fmla="*/ 0 w 3543400"/>
              <a:gd name="connsiteY0" fmla="*/ 0 h 739702"/>
              <a:gd name="connsiteX1" fmla="*/ 917868 w 3543400"/>
              <a:gd name="connsiteY1" fmla="*/ 650983 h 739702"/>
              <a:gd name="connsiteX2" fmla="*/ 3543400 w 3543400"/>
              <a:gd name="connsiteY2" fmla="*/ 608296 h 739702"/>
              <a:gd name="connsiteX0" fmla="*/ 0 w 3458017"/>
              <a:gd name="connsiteY0" fmla="*/ 0 h 657697"/>
              <a:gd name="connsiteX1" fmla="*/ 917868 w 3458017"/>
              <a:gd name="connsiteY1" fmla="*/ 650983 h 657697"/>
              <a:gd name="connsiteX2" fmla="*/ 3458017 w 3458017"/>
              <a:gd name="connsiteY2" fmla="*/ 288140 h 657697"/>
              <a:gd name="connsiteX0" fmla="*/ 0 w 3458017"/>
              <a:gd name="connsiteY0" fmla="*/ 0 h 1154852"/>
              <a:gd name="connsiteX1" fmla="*/ 1494204 w 3458017"/>
              <a:gd name="connsiteY1" fmla="*/ 1152560 h 1154852"/>
              <a:gd name="connsiteX2" fmla="*/ 3458017 w 3458017"/>
              <a:gd name="connsiteY2" fmla="*/ 288140 h 1154852"/>
              <a:gd name="connsiteX0" fmla="*/ 0 w 3255232"/>
              <a:gd name="connsiteY0" fmla="*/ 0 h 1405136"/>
              <a:gd name="connsiteX1" fmla="*/ 1494204 w 3255232"/>
              <a:gd name="connsiteY1" fmla="*/ 1152560 h 1405136"/>
              <a:gd name="connsiteX2" fmla="*/ 3255232 w 3255232"/>
              <a:gd name="connsiteY2" fmla="*/ 1312638 h 1405136"/>
              <a:gd name="connsiteX0" fmla="*/ 0 w 3490035"/>
              <a:gd name="connsiteY0" fmla="*/ 0 h 1438367"/>
              <a:gd name="connsiteX1" fmla="*/ 1729007 w 3490035"/>
              <a:gd name="connsiteY1" fmla="*/ 1184576 h 1438367"/>
              <a:gd name="connsiteX2" fmla="*/ 3490035 w 3490035"/>
              <a:gd name="connsiteY2" fmla="*/ 1344654 h 1438367"/>
              <a:gd name="connsiteX0" fmla="*/ 0 w 3490035"/>
              <a:gd name="connsiteY0" fmla="*/ 0 h 1438367"/>
              <a:gd name="connsiteX1" fmla="*/ 1729007 w 3490035"/>
              <a:gd name="connsiteY1" fmla="*/ 1184576 h 1438367"/>
              <a:gd name="connsiteX2" fmla="*/ 3490035 w 3490035"/>
              <a:gd name="connsiteY2" fmla="*/ 1344654 h 1438367"/>
              <a:gd name="connsiteX0" fmla="*/ 0 w 3490035"/>
              <a:gd name="connsiteY0" fmla="*/ 0 h 1353120"/>
              <a:gd name="connsiteX1" fmla="*/ 1729007 w 3490035"/>
              <a:gd name="connsiteY1" fmla="*/ 1184576 h 1353120"/>
              <a:gd name="connsiteX2" fmla="*/ 3490035 w 3490035"/>
              <a:gd name="connsiteY2" fmla="*/ 1344654 h 1353120"/>
              <a:gd name="connsiteX0" fmla="*/ 0 w 3490035"/>
              <a:gd name="connsiteY0" fmla="*/ 0 h 1344654"/>
              <a:gd name="connsiteX1" fmla="*/ 1216708 w 3490035"/>
              <a:gd name="connsiteY1" fmla="*/ 875092 h 1344654"/>
              <a:gd name="connsiteX2" fmla="*/ 3490035 w 3490035"/>
              <a:gd name="connsiteY2" fmla="*/ 1344654 h 1344654"/>
              <a:gd name="connsiteX0" fmla="*/ 0 w 3927623"/>
              <a:gd name="connsiteY0" fmla="*/ 0 h 1536747"/>
              <a:gd name="connsiteX1" fmla="*/ 1654296 w 3927623"/>
              <a:gd name="connsiteY1" fmla="*/ 1067185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1654296 w 3927623"/>
              <a:gd name="connsiteY1" fmla="*/ 1067185 h 1536747"/>
              <a:gd name="connsiteX2" fmla="*/ 3927623 w 3927623"/>
              <a:gd name="connsiteY2" fmla="*/ 1536747 h 1536747"/>
              <a:gd name="connsiteX0" fmla="*/ 0 w 3927623"/>
              <a:gd name="connsiteY0" fmla="*/ 0 h 1598147"/>
              <a:gd name="connsiteX1" fmla="*/ 1654296 w 3927623"/>
              <a:gd name="connsiteY1" fmla="*/ 1067185 h 1598147"/>
              <a:gd name="connsiteX2" fmla="*/ 2636204 w 3927623"/>
              <a:gd name="connsiteY2" fmla="*/ 1579436 h 1598147"/>
              <a:gd name="connsiteX3" fmla="*/ 3927623 w 3927623"/>
              <a:gd name="connsiteY3" fmla="*/ 1536747 h 1598147"/>
              <a:gd name="connsiteX0" fmla="*/ 0 w 3927623"/>
              <a:gd name="connsiteY0" fmla="*/ 0 h 1598147"/>
              <a:gd name="connsiteX1" fmla="*/ 2636204 w 3927623"/>
              <a:gd name="connsiteY1" fmla="*/ 1579436 h 1598147"/>
              <a:gd name="connsiteX2" fmla="*/ 3927623 w 3927623"/>
              <a:gd name="connsiteY2" fmla="*/ 1536747 h 1598147"/>
              <a:gd name="connsiteX0" fmla="*/ 0 w 3927623"/>
              <a:gd name="connsiteY0" fmla="*/ 0 h 1536747"/>
              <a:gd name="connsiteX1" fmla="*/ 2283998 w 3927623"/>
              <a:gd name="connsiteY1" fmla="*/ 1195249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2283998 w 3927623"/>
              <a:gd name="connsiteY1" fmla="*/ 1195249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2283998 w 3927623"/>
              <a:gd name="connsiteY1" fmla="*/ 1195249 h 1536747"/>
              <a:gd name="connsiteX2" fmla="*/ 3927623 w 3927623"/>
              <a:gd name="connsiteY2" fmla="*/ 1536747 h 1536747"/>
              <a:gd name="connsiteX0" fmla="*/ 0 w 3927623"/>
              <a:gd name="connsiteY0" fmla="*/ 0 h 1536747"/>
              <a:gd name="connsiteX1" fmla="*/ 1835737 w 3927623"/>
              <a:gd name="connsiteY1" fmla="*/ 1067187 h 1536747"/>
              <a:gd name="connsiteX2" fmla="*/ 3927623 w 3927623"/>
              <a:gd name="connsiteY2" fmla="*/ 1536747 h 1536747"/>
              <a:gd name="connsiteX0" fmla="*/ 0 w 4600015"/>
              <a:gd name="connsiteY0" fmla="*/ 0 h 1888918"/>
              <a:gd name="connsiteX1" fmla="*/ 2508129 w 4600015"/>
              <a:gd name="connsiteY1" fmla="*/ 1419358 h 1888918"/>
              <a:gd name="connsiteX2" fmla="*/ 4600015 w 4600015"/>
              <a:gd name="connsiteY2" fmla="*/ 1888918 h 1888918"/>
              <a:gd name="connsiteX0" fmla="*/ 0 w 4578669"/>
              <a:gd name="connsiteY0" fmla="*/ 0 h 2187730"/>
              <a:gd name="connsiteX1" fmla="*/ 2486783 w 4578669"/>
              <a:gd name="connsiteY1" fmla="*/ 1718170 h 2187730"/>
              <a:gd name="connsiteX2" fmla="*/ 4578669 w 4578669"/>
              <a:gd name="connsiteY2" fmla="*/ 2187730 h 2187730"/>
              <a:gd name="connsiteX0" fmla="*/ 0 w 4792127"/>
              <a:gd name="connsiteY0" fmla="*/ 0 h 2006308"/>
              <a:gd name="connsiteX1" fmla="*/ 2700241 w 4792127"/>
              <a:gd name="connsiteY1" fmla="*/ 1536748 h 2006308"/>
              <a:gd name="connsiteX2" fmla="*/ 4792127 w 4792127"/>
              <a:gd name="connsiteY2" fmla="*/ 2006308 h 2006308"/>
              <a:gd name="connsiteX0" fmla="*/ 0 w 4792127"/>
              <a:gd name="connsiteY0" fmla="*/ 0 h 2006308"/>
              <a:gd name="connsiteX1" fmla="*/ 2486783 w 4792127"/>
              <a:gd name="connsiteY1" fmla="*/ 1462045 h 2006308"/>
              <a:gd name="connsiteX2" fmla="*/ 4792127 w 4792127"/>
              <a:gd name="connsiteY2" fmla="*/ 2006308 h 2006308"/>
              <a:gd name="connsiteX0" fmla="*/ 0 w 3818056"/>
              <a:gd name="connsiteY0" fmla="*/ 541048 h 615341"/>
              <a:gd name="connsiteX1" fmla="*/ 1512712 w 3818056"/>
              <a:gd name="connsiteY1" fmla="*/ 1 h 615341"/>
              <a:gd name="connsiteX2" fmla="*/ 3818056 w 3818056"/>
              <a:gd name="connsiteY2" fmla="*/ 544264 h 615341"/>
              <a:gd name="connsiteX0" fmla="*/ 0 w 3818056"/>
              <a:gd name="connsiteY0" fmla="*/ 541050 h 544265"/>
              <a:gd name="connsiteX1" fmla="*/ 1512712 w 3818056"/>
              <a:gd name="connsiteY1" fmla="*/ 3 h 544265"/>
              <a:gd name="connsiteX2" fmla="*/ 3818056 w 3818056"/>
              <a:gd name="connsiteY2" fmla="*/ 544266 h 544265"/>
              <a:gd name="connsiteX0" fmla="*/ 0 w 2777269"/>
              <a:gd name="connsiteY0" fmla="*/ 600595 h 600595"/>
              <a:gd name="connsiteX1" fmla="*/ 1512712 w 2777269"/>
              <a:gd name="connsiteY1" fmla="*/ 59548 h 600595"/>
              <a:gd name="connsiteX2" fmla="*/ 2777269 w 2777269"/>
              <a:gd name="connsiteY2" fmla="*/ 90622 h 600595"/>
              <a:gd name="connsiteX0" fmla="*/ 0 w 2777269"/>
              <a:gd name="connsiteY0" fmla="*/ 700244 h 700244"/>
              <a:gd name="connsiteX1" fmla="*/ 1339248 w 2777269"/>
              <a:gd name="connsiteY1" fmla="*/ 26761 h 700244"/>
              <a:gd name="connsiteX2" fmla="*/ 2777269 w 2777269"/>
              <a:gd name="connsiteY2" fmla="*/ 190271 h 700244"/>
              <a:gd name="connsiteX0" fmla="*/ 0 w 2777269"/>
              <a:gd name="connsiteY0" fmla="*/ 509974 h 509974"/>
              <a:gd name="connsiteX1" fmla="*/ 2777269 w 2777269"/>
              <a:gd name="connsiteY1" fmla="*/ 1 h 509974"/>
              <a:gd name="connsiteX0" fmla="*/ 0 w 2777269"/>
              <a:gd name="connsiteY0" fmla="*/ 528427 h 528427"/>
              <a:gd name="connsiteX1" fmla="*/ 2777269 w 2777269"/>
              <a:gd name="connsiteY1" fmla="*/ 18454 h 528427"/>
              <a:gd name="connsiteX0" fmla="*/ 0 w 2777269"/>
              <a:gd name="connsiteY0" fmla="*/ 860031 h 860031"/>
              <a:gd name="connsiteX1" fmla="*/ 2777269 w 2777269"/>
              <a:gd name="connsiteY1" fmla="*/ 350058 h 860031"/>
              <a:gd name="connsiteX0" fmla="*/ 0 w 2043380"/>
              <a:gd name="connsiteY0" fmla="*/ 644037 h 644037"/>
              <a:gd name="connsiteX1" fmla="*/ 2043380 w 2043380"/>
              <a:gd name="connsiteY1" fmla="*/ 498262 h 644037"/>
              <a:gd name="connsiteX0" fmla="*/ 0 w 2043380"/>
              <a:gd name="connsiteY0" fmla="*/ 619335 h 619335"/>
              <a:gd name="connsiteX1" fmla="*/ 2043380 w 2043380"/>
              <a:gd name="connsiteY1" fmla="*/ 473560 h 619335"/>
              <a:gd name="connsiteX0" fmla="*/ 0 w 2016693"/>
              <a:gd name="connsiteY0" fmla="*/ 419582 h 820104"/>
              <a:gd name="connsiteX1" fmla="*/ 2016693 w 2016693"/>
              <a:gd name="connsiteY1" fmla="*/ 820104 h 820104"/>
              <a:gd name="connsiteX0" fmla="*/ 0 w 2016693"/>
              <a:gd name="connsiteY0" fmla="*/ 44557 h 445079"/>
              <a:gd name="connsiteX1" fmla="*/ 2016693 w 2016693"/>
              <a:gd name="connsiteY1" fmla="*/ 445079 h 44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6693" h="445079">
                <a:moveTo>
                  <a:pt x="0" y="44557"/>
                </a:moveTo>
                <a:cubicBezTo>
                  <a:pt x="512109" y="-9553"/>
                  <a:pt x="1264402" y="-113327"/>
                  <a:pt x="2016693" y="445079"/>
                </a:cubicBezTo>
              </a:path>
            </a:pathLst>
          </a:custGeom>
          <a:ln w="38100">
            <a:solidFill>
              <a:srgbClr val="0000FF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2743200" y="1828800"/>
            <a:ext cx="152400" cy="152400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8200" y="5257800"/>
            <a:ext cx="129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15200" y="4953000"/>
            <a:ext cx="129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10401" y="25146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Sweeping plane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7200" y="18288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Scene surface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2133600" y="6172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6934200" y="60198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 Sweep Stereo</a:t>
            </a:r>
          </a:p>
        </p:txBody>
      </p:sp>
      <p:sp>
        <p:nvSpPr>
          <p:cNvPr id="41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91000"/>
            <a:ext cx="7772400" cy="1981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/>
              <a:t>For each depth plane</a:t>
            </a:r>
          </a:p>
          <a:p>
            <a:pPr lvl="1"/>
            <a:r>
              <a:rPr lang="en-US" sz="1800" dirty="0"/>
              <a:t>For each pixel in the composite image stack, compute the variance</a:t>
            </a:r>
          </a:p>
          <a:p>
            <a:pPr>
              <a:buFontTx/>
              <a:buChar char="•"/>
            </a:pPr>
            <a:r>
              <a:rPr lang="en-US" sz="2000" dirty="0"/>
              <a:t>For each pixel, select the depth that gives the lowest variance</a:t>
            </a:r>
            <a:br>
              <a:rPr lang="en-US" sz="2000" dirty="0"/>
            </a:b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/>
              <a:t>Can be accelerated using graphics hardware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76200" y="6216650"/>
            <a:ext cx="891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1800" dirty="0"/>
              <a:t>R. Yang and M. </a:t>
            </a:r>
            <a:r>
              <a:rPr lang="en-US" sz="1800" dirty="0" err="1"/>
              <a:t>Pollefeys</a:t>
            </a:r>
            <a:r>
              <a:rPr lang="en-US" sz="1800" dirty="0"/>
              <a:t>. </a:t>
            </a:r>
            <a:r>
              <a:rPr lang="en-US" sz="1800" i="1" dirty="0">
                <a:hlinkClick r:id="rId3"/>
              </a:rPr>
              <a:t>Multi-Resolution Real-Time Stereo on Commodity Graphics Hardware</a:t>
            </a:r>
            <a:r>
              <a:rPr lang="en-US" sz="1800" dirty="0"/>
              <a:t>, CVPR 2003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1676400" y="1122362"/>
          <a:ext cx="59436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3495238" imgH="1714739" progId="">
                  <p:embed/>
                </p:oleObj>
              </mc:Choice>
              <mc:Fallback>
                <p:oleObj name="Photo Editor Photo" r:id="rId4" imgW="3495238" imgH="1714739" progId="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22362"/>
                        <a:ext cx="59436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1676400" y="1122362"/>
          <a:ext cx="59436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3495238" imgH="1714739" progId="">
                  <p:embed/>
                </p:oleObj>
              </mc:Choice>
              <mc:Fallback>
                <p:oleObj name="Photo Editor Photo" r:id="rId6" imgW="3495238" imgH="1714739" progId="">
                  <p:embed/>
                  <p:pic>
                    <p:nvPicPr>
                      <p:cNvPr id="1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22362"/>
                        <a:ext cx="59436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1676400" y="1122362"/>
          <a:ext cx="59436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3495238" imgH="1714739" progId="">
                  <p:embed/>
                </p:oleObj>
              </mc:Choice>
              <mc:Fallback>
                <p:oleObj name="Photo Editor Photo" r:id="rId8" imgW="3495238" imgH="1714739" progId="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22362"/>
                        <a:ext cx="59436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1676400" y="1122362"/>
          <a:ext cx="59436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3495238" imgH="1714739" progId="">
                  <p:embed/>
                </p:oleObj>
              </mc:Choice>
              <mc:Fallback>
                <p:oleObj name="Photo Editor Photo" r:id="rId10" imgW="3495238" imgH="1714739" progId="">
                  <p:embed/>
                  <p:pic>
                    <p:nvPicPr>
                      <p:cNvPr id="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22362"/>
                        <a:ext cx="59436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1676400" y="1122362"/>
          <a:ext cx="59436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2" imgW="3495238" imgH="1714739" progId="">
                  <p:embed/>
                </p:oleObj>
              </mc:Choice>
              <mc:Fallback>
                <p:oleObj name="Photo Editor Photo" r:id="rId12" imgW="3495238" imgH="1714739" progId="">
                  <p:embed/>
                  <p:pic>
                    <p:nvPicPr>
                      <p:cNvPr id="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22362"/>
                        <a:ext cx="59436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1676400" y="1122362"/>
          <a:ext cx="594360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4" imgW="3495238" imgH="1714739" progId="">
                  <p:embed/>
                </p:oleObj>
              </mc:Choice>
              <mc:Fallback>
                <p:oleObj name="Photo Editor Photo" r:id="rId14" imgW="3495238" imgH="1714739" progId="">
                  <p:embed/>
                  <p:pic>
                    <p:nvPicPr>
                      <p:cNvPr id="16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122362"/>
                        <a:ext cx="594360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15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" grpId="0" build="p"/>
      <p:bldP spid="41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depth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914400"/>
            <a:ext cx="5486400" cy="2786269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Given a group of images, choose each one as reference and compute a depth map </a:t>
            </a:r>
            <a:r>
              <a:rPr lang="en-US" dirty="0" err="1"/>
              <a:t>w.r.t</a:t>
            </a:r>
            <a:r>
              <a:rPr lang="en-US" dirty="0"/>
              <a:t>. that view using a multi-baseline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 multiple depth maps to a volume or a mesh (see, e.g., </a:t>
            </a:r>
            <a:r>
              <a:rPr lang="en-US" dirty="0" err="1"/>
              <a:t>Curless</a:t>
            </a:r>
            <a:r>
              <a:rPr lang="en-US" dirty="0"/>
              <a:t> and </a:t>
            </a:r>
            <a:r>
              <a:rPr lang="en-US" dirty="0" err="1"/>
              <a:t>Levoy</a:t>
            </a:r>
            <a:r>
              <a:rPr lang="en-US" dirty="0"/>
              <a:t> 96)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7" y="990600"/>
            <a:ext cx="2493263" cy="271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4038600"/>
            <a:ext cx="6591300" cy="272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5530" y="36692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Map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36692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Map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5130" y="366926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Merged</a:t>
            </a:r>
          </a:p>
        </p:txBody>
      </p:sp>
    </p:spTree>
    <p:extLst>
      <p:ext uri="{BB962C8B-B14F-4D97-AF65-F5344CB8AC3E}">
        <p14:creationId xmlns:p14="http://schemas.microsoft.com/office/powerpoint/2010/main" val="124764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Grouping and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9643"/>
            <a:ext cx="5800285" cy="4507320"/>
          </a:xfrm>
        </p:spPr>
        <p:txBody>
          <a:bodyPr/>
          <a:lstStyle/>
          <a:p>
            <a:r>
              <a:rPr lang="en-US" b="1" dirty="0"/>
              <a:t>Image Segmentation</a:t>
            </a:r>
          </a:p>
          <a:p>
            <a:pPr lvl="1"/>
            <a:r>
              <a:rPr lang="en-US" dirty="0"/>
              <a:t>Which pixels belong together?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Hidden Variables, the EM Algorithm, and Mixtures of Gaussians</a:t>
            </a:r>
          </a:p>
          <a:p>
            <a:pPr lvl="1"/>
            <a:r>
              <a:rPr lang="en-US" dirty="0"/>
              <a:t>How to handle missing data?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MRFs and Segmentation with Graph Cut</a:t>
            </a:r>
          </a:p>
          <a:p>
            <a:pPr lvl="1"/>
            <a:r>
              <a:rPr lang="en-US" dirty="0"/>
              <a:t>How do we solve image labeling problems?</a:t>
            </a:r>
          </a:p>
        </p:txBody>
      </p:sp>
      <p:pic>
        <p:nvPicPr>
          <p:cNvPr id="243714" name="Picture 2" descr="https://filebox.ece.vt.edu/~jbhuang/teaching/ece5554-4554/fa16/images/Graph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57" y="4997179"/>
            <a:ext cx="2459547" cy="163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716" name="Picture 4" descr="https://filebox.ece.vt.edu/~jbhuang/teaching/ece5554-4554/fa16/images/E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19" y="2789507"/>
            <a:ext cx="1935185" cy="205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126479" y="1669643"/>
            <a:ext cx="2941025" cy="969005"/>
            <a:chOff x="2366889" y="2286000"/>
            <a:chExt cx="4948311" cy="1630363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6889" y="2286000"/>
              <a:ext cx="2438400" cy="1627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2038" y="2286000"/>
              <a:ext cx="2443162" cy="163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889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77705"/>
          </a:xfrm>
        </p:spPr>
        <p:txBody>
          <a:bodyPr/>
          <a:lstStyle/>
          <a:p>
            <a:r>
              <a:rPr lang="en-US" dirty="0"/>
              <a:t>How many people?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oti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27" y="805059"/>
            <a:ext cx="4658729" cy="597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5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533400" y="1219200"/>
            <a:ext cx="8305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German: </a:t>
            </a:r>
            <a:r>
              <a:rPr lang="en-US" sz="2400" i="1"/>
              <a:t>Gestalt</a:t>
            </a:r>
            <a:r>
              <a:rPr lang="en-US" sz="2400"/>
              <a:t> - "form" or "whole”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11267" name="Rectangle 6"/>
          <p:cNvSpPr>
            <a:spLocks noChangeArrowheads="1"/>
          </p:cNvSpPr>
          <p:nvPr/>
        </p:nvSpPr>
        <p:spPr bwMode="auto">
          <a:xfrm>
            <a:off x="609600" y="17526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/>
              <a:t>Berlin School, early 20th century</a:t>
            </a:r>
          </a:p>
          <a:p>
            <a:endParaRPr lang="en-US" sz="800"/>
          </a:p>
          <a:p>
            <a:r>
              <a:rPr lang="en-US" sz="2400"/>
              <a:t>Kurt Koffka, Max Wertheimer, and Wolfgang Köhler </a:t>
            </a:r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457200" y="3124200"/>
            <a:ext cx="57912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dirty="0"/>
              <a:t>View of brain: 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whole is more than the sum of its parts 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holistic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parallel 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analog 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self-organizing tendencies </a:t>
            </a:r>
          </a:p>
          <a:p>
            <a:pPr lvl="2"/>
            <a:endParaRPr lang="en-US" sz="2400" dirty="0"/>
          </a:p>
        </p:txBody>
      </p:sp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009900"/>
            <a:ext cx="236696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0" y="6488113"/>
            <a:ext cx="2282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/>
              <a:t>Slide from S. Saverese</a:t>
            </a:r>
          </a:p>
        </p:txBody>
      </p:sp>
      <p:sp>
        <p:nvSpPr>
          <p:cNvPr id="11271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>
                <a:latin typeface="+mj-lt"/>
              </a:rPr>
              <a:t>Gestalt psychology or </a:t>
            </a:r>
            <a:r>
              <a:rPr lang="en-US" sz="3600" dirty="0" err="1">
                <a:latin typeface="+mj-lt"/>
              </a:rPr>
              <a:t>gestaltism</a:t>
            </a:r>
            <a:r>
              <a:rPr lang="en-US" sz="36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4442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stuffs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6"/>
          </a:xfrm>
        </p:spPr>
        <p:txBody>
          <a:bodyPr>
            <a:normAutofit/>
          </a:bodyPr>
          <a:lstStyle/>
          <a:p>
            <a:r>
              <a:rPr lang="en-US" dirty="0"/>
              <a:t>HW 3 due 11:59 PM, Oct </a:t>
            </a:r>
            <a:r>
              <a:rPr lang="en-US" altLang="zh-TW" dirty="0"/>
              <a:t>17</a:t>
            </a:r>
            <a:r>
              <a:rPr lang="en-US" dirty="0"/>
              <a:t> (Wed)</a:t>
            </a:r>
          </a:p>
          <a:p>
            <a:endParaRPr lang="en-US" dirty="0"/>
          </a:p>
          <a:p>
            <a:r>
              <a:rPr lang="en-US" dirty="0"/>
              <a:t>Final project proposal due Oct 23 (Mon)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Problem</a:t>
            </a:r>
          </a:p>
          <a:p>
            <a:pPr lvl="1"/>
            <a:r>
              <a:rPr lang="en-US" dirty="0"/>
              <a:t>Tentative approach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altLang="zh-TW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2"/>
          <p:cNvGrpSpPr>
            <a:grpSpLocks/>
          </p:cNvGrpSpPr>
          <p:nvPr/>
        </p:nvGrpSpPr>
        <p:grpSpPr bwMode="auto">
          <a:xfrm>
            <a:off x="3505200" y="914400"/>
            <a:ext cx="5410200" cy="5518150"/>
            <a:chOff x="3352800" y="1143000"/>
            <a:chExt cx="5410200" cy="5518150"/>
          </a:xfrm>
        </p:grpSpPr>
        <p:pic>
          <p:nvPicPr>
            <p:cNvPr id="1229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143000"/>
              <a:ext cx="5410200" cy="493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Text Box 4"/>
            <p:cNvSpPr txBox="1">
              <a:spLocks noChangeArrowheads="1"/>
            </p:cNvSpPr>
            <p:nvPr/>
          </p:nvSpPr>
          <p:spPr bwMode="auto">
            <a:xfrm>
              <a:off x="5029200" y="6324600"/>
              <a:ext cx="23526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>
                  <a:solidFill>
                    <a:srgbClr val="000000"/>
                  </a:solidFill>
                  <a:cs typeface="Arial" charset="0"/>
                </a:rPr>
                <a:t>The Muller-Lyer illusion</a:t>
              </a:r>
            </a:p>
          </p:txBody>
        </p:sp>
      </p:grpSp>
      <p:sp>
        <p:nvSpPr>
          <p:cNvPr id="12291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 err="1">
                <a:latin typeface="Calibri Light (Headings)"/>
              </a:rPr>
              <a:t>Gestaltism</a:t>
            </a:r>
            <a:endParaRPr lang="en-US" sz="3600" dirty="0">
              <a:latin typeface="Calibri Light (Headings)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25146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1219200" y="4267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3810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V="1">
            <a:off x="14478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800" y="3581400"/>
            <a:ext cx="30480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 rot="19488811">
            <a:off x="3444875" y="3143250"/>
            <a:ext cx="420688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098211">
            <a:off x="3446463" y="4064000"/>
            <a:ext cx="414337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241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We perceive the interpretation, not the senses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514600" y="2209800"/>
            <a:ext cx="3352800" cy="15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867400" y="1981200"/>
            <a:ext cx="304800" cy="228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2224088" y="1905000"/>
            <a:ext cx="304800" cy="3048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38400" y="57912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24003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55245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524001" y="3200400"/>
            <a:ext cx="19812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67400" y="4191000"/>
            <a:ext cx="2895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877594" y="3199606"/>
            <a:ext cx="198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14600" y="41910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228600" y="4191000"/>
            <a:ext cx="22860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2293143" y="4945857"/>
            <a:ext cx="976313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3124200" y="4800600"/>
            <a:ext cx="1905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4923632" y="4906168"/>
            <a:ext cx="958850" cy="74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V="1">
            <a:off x="22098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58674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3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6388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>
                <a:latin typeface="+mj-lt"/>
              </a:rPr>
              <a:t>Principles of perceptual organization</a:t>
            </a: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326370925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5083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Principles of perceptual organization</a:t>
            </a:r>
          </a:p>
        </p:txBody>
      </p:sp>
    </p:spTree>
    <p:extLst>
      <p:ext uri="{BB962C8B-B14F-4D97-AF65-F5344CB8AC3E}">
        <p14:creationId xmlns:p14="http://schemas.microsoft.com/office/powerpoint/2010/main" val="301512365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Gestaltists</a:t>
            </a:r>
            <a:r>
              <a:rPr lang="en-US" dirty="0"/>
              <a:t> do not believe in coincidence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816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5" t="12000"/>
          <a:stretch>
            <a:fillRect/>
          </a:stretch>
        </p:blipFill>
        <p:spPr bwMode="auto">
          <a:xfrm>
            <a:off x="3733800" y="1676400"/>
            <a:ext cx="1768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3733800" y="1524000"/>
            <a:ext cx="1841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08050"/>
            <a:ext cx="7162800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3200400" y="104775"/>
            <a:ext cx="25003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lang="en-US" sz="3600" b="1" dirty="0"/>
              <a:t>Emergence</a:t>
            </a:r>
          </a:p>
          <a:p>
            <a:pPr eaLnBrk="0" hangingPunct="0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463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71600" y="1066800"/>
          <a:ext cx="6248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8571" imgH="5249008" progId="Paint.Picture">
                  <p:embed/>
                </p:oleObj>
              </mc:Choice>
              <mc:Fallback>
                <p:oleObj name="Bitmap Image" r:id="rId2" imgW="7028571" imgH="5249008" progId="Paint.Picture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44" r="24857" b="6725"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248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Box 4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  <p:sp>
        <p:nvSpPr>
          <p:cNvPr id="102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/>
              <a:t>Grouping by invisible completion</a:t>
            </a:r>
          </a:p>
        </p:txBody>
      </p:sp>
    </p:spTree>
    <p:extLst>
      <p:ext uri="{BB962C8B-B14F-4D97-AF65-F5344CB8AC3E}">
        <p14:creationId xmlns:p14="http://schemas.microsoft.com/office/powerpoint/2010/main" val="57725834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95538"/>
            <a:ext cx="70199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Grouping involves global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741359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6390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Grouping involves global interpretation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From Steve Lehar: The Constructive Aspect of Visual Perception</a:t>
            </a:r>
          </a:p>
        </p:txBody>
      </p:sp>
    </p:spTree>
    <p:extLst>
      <p:ext uri="{BB962C8B-B14F-4D97-AF65-F5344CB8AC3E}">
        <p14:creationId xmlns:p14="http://schemas.microsoft.com/office/powerpoint/2010/main" val="175217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cues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Good intuition and basic principles for grouping</a:t>
            </a:r>
          </a:p>
          <a:p>
            <a:pPr>
              <a:buFont typeface="Arial" charset="0"/>
              <a:buNone/>
            </a:pPr>
            <a:endParaRPr lang="en-US"/>
          </a:p>
          <a:p>
            <a:r>
              <a:rPr lang="en-US"/>
              <a:t>Basis for many ideas in segmentation and occlusion reasoning</a:t>
            </a:r>
          </a:p>
          <a:p>
            <a:endParaRPr lang="en-US"/>
          </a:p>
          <a:p>
            <a:r>
              <a:rPr lang="en-US"/>
              <a:t>Some (e.g., symmetry) are difficult to implement in practice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37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5407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Review/finish Structure from motion</a:t>
            </a:r>
          </a:p>
          <a:p>
            <a:pPr lvl="1"/>
            <a:r>
              <a:rPr lang="en-US" dirty="0"/>
              <a:t>Multi-view stereo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Segmentation and grouping</a:t>
            </a:r>
          </a:p>
          <a:p>
            <a:pPr lvl="1"/>
            <a:r>
              <a:rPr lang="en-US" dirty="0"/>
              <a:t>Gestalt cues</a:t>
            </a:r>
          </a:p>
          <a:p>
            <a:pPr lvl="1"/>
            <a:r>
              <a:rPr lang="en-US" dirty="0"/>
              <a:t>By clustering (k-means, mean-shift)</a:t>
            </a:r>
          </a:p>
          <a:p>
            <a:pPr lvl="1"/>
            <a:r>
              <a:rPr lang="en-US" dirty="0"/>
              <a:t>By boundaries (watershed)</a:t>
            </a:r>
          </a:p>
          <a:p>
            <a:pPr lvl="1"/>
            <a:r>
              <a:rPr lang="en-US" dirty="0"/>
              <a:t>By graph (merging , graph cuts)</a:t>
            </a:r>
          </a:p>
          <a:p>
            <a:pPr lvl="1"/>
            <a:r>
              <a:rPr lang="en-US" dirty="0"/>
              <a:t>By labeling (MRF) &lt;- Next Thursday</a:t>
            </a:r>
          </a:p>
          <a:p>
            <a:pPr lvl="1"/>
            <a:endParaRPr lang="en-US" dirty="0"/>
          </a:p>
          <a:p>
            <a:r>
              <a:rPr lang="en-US" dirty="0" err="1"/>
              <a:t>Superpixels</a:t>
            </a:r>
            <a:r>
              <a:rPr lang="en-US" dirty="0"/>
              <a:t> and multiple segmentations</a:t>
            </a:r>
          </a:p>
        </p:txBody>
      </p:sp>
    </p:spTree>
    <p:extLst>
      <p:ext uri="{BB962C8B-B14F-4D97-AF65-F5344CB8AC3E}">
        <p14:creationId xmlns:p14="http://schemas.microsoft.com/office/powerpoint/2010/main" val="104100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	Goal: Group pixels into meaningful or perceptually similar regions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52000"/>
          <a:stretch>
            <a:fillRect/>
          </a:stretch>
        </p:blipFill>
        <p:spPr bwMode="auto">
          <a:xfrm>
            <a:off x="2057400" y="2743200"/>
            <a:ext cx="4999038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562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for efficiency: “</a:t>
            </a:r>
            <a:r>
              <a:rPr lang="en-US" dirty="0" err="1"/>
              <a:t>superpixels</a:t>
            </a:r>
            <a:r>
              <a:rPr lang="en-US" dirty="0"/>
              <a:t>”</a:t>
            </a:r>
          </a:p>
        </p:txBody>
      </p:sp>
      <p:pic>
        <p:nvPicPr>
          <p:cNvPr id="23555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AutoShape 28"/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Text Box 33"/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[Felzenszwalb and Huttenlocher 2004]</a:t>
            </a:r>
          </a:p>
        </p:txBody>
      </p:sp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[Hoiem et al. 2005, Mori 2005]</a:t>
            </a:r>
          </a:p>
        </p:txBody>
      </p:sp>
      <p:sp>
        <p:nvSpPr>
          <p:cNvPr id="23562" name="Text Box 33"/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[Shi and Malik 2001]</a:t>
            </a:r>
          </a:p>
        </p:txBody>
      </p:sp>
      <p:sp>
        <p:nvSpPr>
          <p:cNvPr id="23563" name="AutoShape 28"/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8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for feature support</a:t>
            </a:r>
          </a:p>
        </p:txBody>
      </p:sp>
      <p:pic>
        <p:nvPicPr>
          <p:cNvPr id="22531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2" name="Text Box 14"/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22533" name="Text Box 15"/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22534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4"/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for object proposals</a:t>
            </a:r>
          </a:p>
        </p:txBody>
      </p:sp>
      <p:pic>
        <p:nvPicPr>
          <p:cNvPr id="4098" name="Picture 2" descr="https://ivi.fnwi.uva.nl/isis/publications/2013/UijlingsIJCV2013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6" y="1066800"/>
            <a:ext cx="7010400" cy="259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04" y="3660078"/>
            <a:ext cx="674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“Selective Search” [Sande, </a:t>
            </a:r>
            <a:r>
              <a:rPr lang="en-US" dirty="0" err="1"/>
              <a:t>Uijlings</a:t>
            </a:r>
            <a:r>
              <a:rPr lang="en-US" dirty="0"/>
              <a:t> et al. ICCV 2011, IJCV 2013]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9800" y="600265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[Endres Hoiem ECCV 2010, IJCV 2014]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5" y="4450551"/>
            <a:ext cx="8128996" cy="15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1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as a result</a:t>
            </a: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Rother et al. 2004</a:t>
            </a:r>
          </a:p>
        </p:txBody>
      </p:sp>
    </p:spTree>
    <p:extLst>
      <p:ext uri="{BB962C8B-B14F-4D97-AF65-F5344CB8AC3E}">
        <p14:creationId xmlns:p14="http://schemas.microsoft.com/office/powerpoint/2010/main" val="220807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processes for segmentation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r>
              <a:rPr lang="en-US" b="1" dirty="0"/>
              <a:t>Bottom-up</a:t>
            </a:r>
            <a:r>
              <a:rPr lang="en-US" dirty="0"/>
              <a:t>: group tokens with similar features</a:t>
            </a:r>
          </a:p>
          <a:p>
            <a:endParaRPr lang="en-US" dirty="0"/>
          </a:p>
          <a:p>
            <a:r>
              <a:rPr lang="en-US" b="1" dirty="0"/>
              <a:t>Top-down:</a:t>
            </a:r>
            <a:r>
              <a:rPr lang="en-US" dirty="0"/>
              <a:t> group tokens that likely belong to the same object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7367103" y="6581001"/>
            <a:ext cx="17768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[Levin and Weiss 2006]</a:t>
            </a:r>
          </a:p>
        </p:txBody>
      </p:sp>
    </p:spTree>
    <p:extLst>
      <p:ext uri="{BB962C8B-B14F-4D97-AF65-F5344CB8AC3E}">
        <p14:creationId xmlns:p14="http://schemas.microsoft.com/office/powerpoint/2010/main" val="3854479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using clustering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  <a:p>
            <a:endParaRPr lang="en-US" dirty="0"/>
          </a:p>
          <a:p>
            <a:r>
              <a:rPr lang="en-US" dirty="0"/>
              <a:t>Mean-shift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7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09600" y="1752600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1301587" imgH="6958730" progId="Photoshop.Image.10">
                  <p:embed/>
                </p:oleObj>
              </mc:Choice>
              <mc:Fallback>
                <p:oleObj name="Image" r:id="rId3" imgW="11301587" imgH="6958730" progId="Photoshop.Image.10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/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>
                <a:cs typeface="Arial" charset="0"/>
              </a:rPr>
              <a:t>Source: K. Grauman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6477000" y="3505200"/>
            <a:ext cx="25146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10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1029734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/>
            <a:r>
              <a:rPr lang="en-US" sz="3964">
                <a:latin typeface="Arial"/>
              </a:rPr>
              <a:t>K-means algorithm</a:t>
            </a:r>
          </a:p>
        </p:txBody>
      </p:sp>
      <p:grpSp>
        <p:nvGrpSpPr>
          <p:cNvPr id="3" name="Group 2" descr="28§display§\underset{S, \mu_{i, i = 1..K}}{\operatorname{argmin}}  \sum_{i=1}^{K}\sum_{x\in S_i} || x- \mu_i||^2§svg§600§FALSE§" title="TexMaths"/>
          <p:cNvGrpSpPr/>
          <p:nvPr/>
        </p:nvGrpSpPr>
        <p:grpSpPr>
          <a:xfrm>
            <a:off x="2821402" y="1432940"/>
            <a:ext cx="3828159" cy="974430"/>
            <a:chOff x="3110399" y="1579319"/>
            <a:chExt cx="4220280" cy="1074241"/>
          </a:xfrm>
        </p:grpSpPr>
        <p:sp>
          <p:nvSpPr>
            <p:cNvPr id="4" name="Freeform 3"/>
            <p:cNvSpPr/>
            <p:nvPr/>
          </p:nvSpPr>
          <p:spPr>
            <a:xfrm>
              <a:off x="3110399" y="1580400"/>
              <a:ext cx="4220280" cy="1071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24" h="2977">
                  <a:moveTo>
                    <a:pt x="5861" y="2977"/>
                  </a:moveTo>
                  <a:lnTo>
                    <a:pt x="0" y="2977"/>
                  </a:lnTo>
                  <a:lnTo>
                    <a:pt x="0" y="0"/>
                  </a:lnTo>
                  <a:lnTo>
                    <a:pt x="11724" y="0"/>
                  </a:lnTo>
                  <a:lnTo>
                    <a:pt x="11724" y="2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3280680" y="2032919"/>
              <a:ext cx="16092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54">
                  <a:moveTo>
                    <a:pt x="288" y="370"/>
                  </a:moveTo>
                  <a:cubicBezTo>
                    <a:pt x="291" y="409"/>
                    <a:pt x="319" y="451"/>
                    <a:pt x="367" y="451"/>
                  </a:cubicBezTo>
                  <a:cubicBezTo>
                    <a:pt x="386" y="451"/>
                    <a:pt x="448" y="437"/>
                    <a:pt x="448" y="356"/>
                  </a:cubicBezTo>
                  <a:lnTo>
                    <a:pt x="448" y="300"/>
                  </a:lnTo>
                  <a:lnTo>
                    <a:pt x="423" y="300"/>
                  </a:lnTo>
                  <a:lnTo>
                    <a:pt x="423" y="356"/>
                  </a:lnTo>
                  <a:cubicBezTo>
                    <a:pt x="423" y="412"/>
                    <a:pt x="398" y="420"/>
                    <a:pt x="386" y="420"/>
                  </a:cubicBezTo>
                  <a:cubicBezTo>
                    <a:pt x="353" y="420"/>
                    <a:pt x="350" y="375"/>
                    <a:pt x="350" y="370"/>
                  </a:cubicBezTo>
                  <a:lnTo>
                    <a:pt x="350" y="171"/>
                  </a:lnTo>
                  <a:cubicBezTo>
                    <a:pt x="350" y="129"/>
                    <a:pt x="350" y="92"/>
                    <a:pt x="314" y="53"/>
                  </a:cubicBezTo>
                  <a:cubicBezTo>
                    <a:pt x="274" y="17"/>
                    <a:pt x="227" y="0"/>
                    <a:pt x="179" y="0"/>
                  </a:cubicBezTo>
                  <a:cubicBezTo>
                    <a:pt x="98" y="0"/>
                    <a:pt x="28" y="48"/>
                    <a:pt x="28" y="112"/>
                  </a:cubicBezTo>
                  <a:cubicBezTo>
                    <a:pt x="28" y="143"/>
                    <a:pt x="48" y="160"/>
                    <a:pt x="76" y="160"/>
                  </a:cubicBezTo>
                  <a:cubicBezTo>
                    <a:pt x="101" y="160"/>
                    <a:pt x="120" y="140"/>
                    <a:pt x="120" y="112"/>
                  </a:cubicBezTo>
                  <a:cubicBezTo>
                    <a:pt x="120" y="101"/>
                    <a:pt x="115" y="67"/>
                    <a:pt x="70" y="67"/>
                  </a:cubicBezTo>
                  <a:cubicBezTo>
                    <a:pt x="95" y="34"/>
                    <a:pt x="146" y="22"/>
                    <a:pt x="176" y="22"/>
                  </a:cubicBezTo>
                  <a:cubicBezTo>
                    <a:pt x="224" y="22"/>
                    <a:pt x="280" y="62"/>
                    <a:pt x="280" y="148"/>
                  </a:cubicBezTo>
                  <a:lnTo>
                    <a:pt x="280" y="185"/>
                  </a:lnTo>
                  <a:cubicBezTo>
                    <a:pt x="230" y="188"/>
                    <a:pt x="162" y="190"/>
                    <a:pt x="98" y="221"/>
                  </a:cubicBezTo>
                  <a:cubicBezTo>
                    <a:pt x="25" y="255"/>
                    <a:pt x="0" y="305"/>
                    <a:pt x="0" y="350"/>
                  </a:cubicBezTo>
                  <a:cubicBezTo>
                    <a:pt x="0" y="428"/>
                    <a:pt x="95" y="454"/>
                    <a:pt x="160" y="454"/>
                  </a:cubicBezTo>
                  <a:cubicBezTo>
                    <a:pt x="224" y="454"/>
                    <a:pt x="269" y="414"/>
                    <a:pt x="288" y="370"/>
                  </a:cubicBezTo>
                  <a:close/>
                  <a:moveTo>
                    <a:pt x="280" y="207"/>
                  </a:moveTo>
                  <a:lnTo>
                    <a:pt x="280" y="305"/>
                  </a:lnTo>
                  <a:cubicBezTo>
                    <a:pt x="280" y="400"/>
                    <a:pt x="210" y="434"/>
                    <a:pt x="165" y="434"/>
                  </a:cubicBezTo>
                  <a:cubicBezTo>
                    <a:pt x="118" y="434"/>
                    <a:pt x="76" y="398"/>
                    <a:pt x="76" y="347"/>
                  </a:cubicBezTo>
                  <a:cubicBezTo>
                    <a:pt x="76" y="294"/>
                    <a:pt x="118" y="213"/>
                    <a:pt x="280" y="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453120" y="2035079"/>
              <a:ext cx="1195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437">
                  <a:moveTo>
                    <a:pt x="137" y="109"/>
                  </a:moveTo>
                  <a:lnTo>
                    <a:pt x="137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9" y="437"/>
                    <a:pt x="84" y="434"/>
                    <a:pt x="112" y="434"/>
                  </a:cubicBezTo>
                  <a:cubicBezTo>
                    <a:pt x="154" y="434"/>
                    <a:pt x="199" y="434"/>
                    <a:pt x="238" y="437"/>
                  </a:cubicBezTo>
                  <a:lnTo>
                    <a:pt x="238" y="406"/>
                  </a:lnTo>
                  <a:lnTo>
                    <a:pt x="218" y="406"/>
                  </a:lnTo>
                  <a:cubicBezTo>
                    <a:pt x="146" y="406"/>
                    <a:pt x="143" y="395"/>
                    <a:pt x="143" y="361"/>
                  </a:cubicBezTo>
                  <a:lnTo>
                    <a:pt x="143" y="207"/>
                  </a:lnTo>
                  <a:cubicBezTo>
                    <a:pt x="143" y="109"/>
                    <a:pt x="185" y="22"/>
                    <a:pt x="260" y="22"/>
                  </a:cubicBezTo>
                  <a:cubicBezTo>
                    <a:pt x="266" y="22"/>
                    <a:pt x="269" y="22"/>
                    <a:pt x="272" y="22"/>
                  </a:cubicBezTo>
                  <a:cubicBezTo>
                    <a:pt x="269" y="22"/>
                    <a:pt x="249" y="36"/>
                    <a:pt x="249" y="62"/>
                  </a:cubicBezTo>
                  <a:cubicBezTo>
                    <a:pt x="249" y="90"/>
                    <a:pt x="269" y="104"/>
                    <a:pt x="291" y="104"/>
                  </a:cubicBezTo>
                  <a:cubicBezTo>
                    <a:pt x="308" y="104"/>
                    <a:pt x="333" y="92"/>
                    <a:pt x="333" y="62"/>
                  </a:cubicBezTo>
                  <a:cubicBezTo>
                    <a:pt x="333" y="28"/>
                    <a:pt x="302" y="0"/>
                    <a:pt x="260" y="0"/>
                  </a:cubicBezTo>
                  <a:cubicBezTo>
                    <a:pt x="188" y="0"/>
                    <a:pt x="151" y="67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3591360" y="2031839"/>
              <a:ext cx="163080" cy="23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" h="652">
                  <a:moveTo>
                    <a:pt x="193" y="277"/>
                  </a:moveTo>
                  <a:cubicBezTo>
                    <a:pt x="106" y="277"/>
                    <a:pt x="106" y="179"/>
                    <a:pt x="106" y="157"/>
                  </a:cubicBezTo>
                  <a:cubicBezTo>
                    <a:pt x="106" y="129"/>
                    <a:pt x="106" y="98"/>
                    <a:pt x="120" y="73"/>
                  </a:cubicBezTo>
                  <a:cubicBezTo>
                    <a:pt x="129" y="62"/>
                    <a:pt x="151" y="34"/>
                    <a:pt x="193" y="34"/>
                  </a:cubicBezTo>
                  <a:cubicBezTo>
                    <a:pt x="277" y="34"/>
                    <a:pt x="277" y="132"/>
                    <a:pt x="277" y="154"/>
                  </a:cubicBezTo>
                  <a:cubicBezTo>
                    <a:pt x="277" y="182"/>
                    <a:pt x="277" y="213"/>
                    <a:pt x="263" y="238"/>
                  </a:cubicBezTo>
                  <a:cubicBezTo>
                    <a:pt x="255" y="249"/>
                    <a:pt x="232" y="277"/>
                    <a:pt x="193" y="277"/>
                  </a:cubicBezTo>
                  <a:close/>
                  <a:moveTo>
                    <a:pt x="78" y="316"/>
                  </a:moveTo>
                  <a:cubicBezTo>
                    <a:pt x="78" y="314"/>
                    <a:pt x="78" y="288"/>
                    <a:pt x="95" y="269"/>
                  </a:cubicBezTo>
                  <a:cubicBezTo>
                    <a:pt x="132" y="297"/>
                    <a:pt x="174" y="300"/>
                    <a:pt x="193" y="300"/>
                  </a:cubicBezTo>
                  <a:cubicBezTo>
                    <a:pt x="283" y="300"/>
                    <a:pt x="353" y="232"/>
                    <a:pt x="353" y="157"/>
                  </a:cubicBezTo>
                  <a:cubicBezTo>
                    <a:pt x="353" y="120"/>
                    <a:pt x="336" y="84"/>
                    <a:pt x="311" y="62"/>
                  </a:cubicBezTo>
                  <a:cubicBezTo>
                    <a:pt x="347" y="28"/>
                    <a:pt x="384" y="22"/>
                    <a:pt x="400" y="22"/>
                  </a:cubicBezTo>
                  <a:cubicBezTo>
                    <a:pt x="403" y="22"/>
                    <a:pt x="409" y="22"/>
                    <a:pt x="412" y="22"/>
                  </a:cubicBezTo>
                  <a:cubicBezTo>
                    <a:pt x="400" y="28"/>
                    <a:pt x="395" y="36"/>
                    <a:pt x="395" y="50"/>
                  </a:cubicBezTo>
                  <a:cubicBezTo>
                    <a:pt x="395" y="67"/>
                    <a:pt x="409" y="78"/>
                    <a:pt x="423" y="78"/>
                  </a:cubicBezTo>
                  <a:cubicBezTo>
                    <a:pt x="434" y="78"/>
                    <a:pt x="454" y="70"/>
                    <a:pt x="454" y="48"/>
                  </a:cubicBezTo>
                  <a:cubicBezTo>
                    <a:pt x="454" y="31"/>
                    <a:pt x="440" y="0"/>
                    <a:pt x="403" y="0"/>
                  </a:cubicBezTo>
                  <a:cubicBezTo>
                    <a:pt x="384" y="0"/>
                    <a:pt x="339" y="6"/>
                    <a:pt x="297" y="48"/>
                  </a:cubicBezTo>
                  <a:cubicBezTo>
                    <a:pt x="255" y="14"/>
                    <a:pt x="213" y="11"/>
                    <a:pt x="193" y="11"/>
                  </a:cubicBezTo>
                  <a:cubicBezTo>
                    <a:pt x="101" y="11"/>
                    <a:pt x="31" y="78"/>
                    <a:pt x="31" y="154"/>
                  </a:cubicBezTo>
                  <a:cubicBezTo>
                    <a:pt x="31" y="199"/>
                    <a:pt x="53" y="235"/>
                    <a:pt x="78" y="258"/>
                  </a:cubicBezTo>
                  <a:cubicBezTo>
                    <a:pt x="64" y="272"/>
                    <a:pt x="48" y="305"/>
                    <a:pt x="48" y="339"/>
                  </a:cubicBezTo>
                  <a:cubicBezTo>
                    <a:pt x="48" y="370"/>
                    <a:pt x="62" y="406"/>
                    <a:pt x="92" y="426"/>
                  </a:cubicBezTo>
                  <a:cubicBezTo>
                    <a:pt x="31" y="442"/>
                    <a:pt x="0" y="487"/>
                    <a:pt x="0" y="526"/>
                  </a:cubicBezTo>
                  <a:cubicBezTo>
                    <a:pt x="0" y="596"/>
                    <a:pt x="98" y="652"/>
                    <a:pt x="218" y="652"/>
                  </a:cubicBezTo>
                  <a:cubicBezTo>
                    <a:pt x="336" y="652"/>
                    <a:pt x="440" y="602"/>
                    <a:pt x="440" y="524"/>
                  </a:cubicBezTo>
                  <a:cubicBezTo>
                    <a:pt x="440" y="490"/>
                    <a:pt x="426" y="440"/>
                    <a:pt x="375" y="412"/>
                  </a:cubicBezTo>
                  <a:cubicBezTo>
                    <a:pt x="322" y="384"/>
                    <a:pt x="263" y="384"/>
                    <a:pt x="204" y="384"/>
                  </a:cubicBezTo>
                  <a:cubicBezTo>
                    <a:pt x="179" y="384"/>
                    <a:pt x="137" y="384"/>
                    <a:pt x="129" y="384"/>
                  </a:cubicBezTo>
                  <a:cubicBezTo>
                    <a:pt x="98" y="378"/>
                    <a:pt x="78" y="347"/>
                    <a:pt x="78" y="316"/>
                  </a:cubicBezTo>
                  <a:close/>
                  <a:moveTo>
                    <a:pt x="221" y="627"/>
                  </a:moveTo>
                  <a:cubicBezTo>
                    <a:pt x="120" y="627"/>
                    <a:pt x="50" y="577"/>
                    <a:pt x="50" y="526"/>
                  </a:cubicBezTo>
                  <a:cubicBezTo>
                    <a:pt x="50" y="482"/>
                    <a:pt x="90" y="442"/>
                    <a:pt x="132" y="440"/>
                  </a:cubicBezTo>
                  <a:lnTo>
                    <a:pt x="190" y="440"/>
                  </a:lnTo>
                  <a:cubicBezTo>
                    <a:pt x="277" y="440"/>
                    <a:pt x="386" y="440"/>
                    <a:pt x="386" y="526"/>
                  </a:cubicBezTo>
                  <a:cubicBezTo>
                    <a:pt x="386" y="580"/>
                    <a:pt x="316" y="627"/>
                    <a:pt x="221" y="6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768480" y="2035079"/>
              <a:ext cx="2768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88" y="437"/>
                    <a:pt x="221" y="437"/>
                  </a:cubicBezTo>
                  <a:lnTo>
                    <a:pt x="221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77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08" y="437"/>
                    <a:pt x="358" y="434"/>
                    <a:pt x="386" y="434"/>
                  </a:cubicBezTo>
                  <a:cubicBezTo>
                    <a:pt x="412" y="434"/>
                    <a:pt x="462" y="437"/>
                    <a:pt x="496" y="437"/>
                  </a:cubicBezTo>
                  <a:lnTo>
                    <a:pt x="496" y="406"/>
                  </a:lnTo>
                  <a:cubicBezTo>
                    <a:pt x="431" y="406"/>
                    <a:pt x="420" y="406"/>
                    <a:pt x="420" y="361"/>
                  </a:cubicBezTo>
                  <a:lnTo>
                    <a:pt x="420" y="179"/>
                  </a:lnTo>
                  <a:cubicBezTo>
                    <a:pt x="420" y="78"/>
                    <a:pt x="490" y="22"/>
                    <a:pt x="554" y="22"/>
                  </a:cubicBezTo>
                  <a:cubicBezTo>
                    <a:pt x="616" y="22"/>
                    <a:pt x="627" y="76"/>
                    <a:pt x="627" y="132"/>
                  </a:cubicBezTo>
                  <a:lnTo>
                    <a:pt x="627" y="361"/>
                  </a:lnTo>
                  <a:cubicBezTo>
                    <a:pt x="627" y="406"/>
                    <a:pt x="616" y="406"/>
                    <a:pt x="549" y="406"/>
                  </a:cubicBezTo>
                  <a:lnTo>
                    <a:pt x="549" y="437"/>
                  </a:lnTo>
                  <a:cubicBezTo>
                    <a:pt x="582" y="437"/>
                    <a:pt x="633" y="434"/>
                    <a:pt x="661" y="434"/>
                  </a:cubicBezTo>
                  <a:cubicBezTo>
                    <a:pt x="686" y="434"/>
                    <a:pt x="739" y="437"/>
                    <a:pt x="770" y="437"/>
                  </a:cubicBezTo>
                  <a:lnTo>
                    <a:pt x="770" y="406"/>
                  </a:lnTo>
                  <a:cubicBezTo>
                    <a:pt x="720" y="406"/>
                    <a:pt x="694" y="406"/>
                    <a:pt x="694" y="378"/>
                  </a:cubicBezTo>
                  <a:lnTo>
                    <a:pt x="694" y="188"/>
                  </a:lnTo>
                  <a:cubicBezTo>
                    <a:pt x="694" y="104"/>
                    <a:pt x="694" y="73"/>
                    <a:pt x="664" y="36"/>
                  </a:cubicBezTo>
                  <a:cubicBezTo>
                    <a:pt x="650" y="20"/>
                    <a:pt x="616" y="0"/>
                    <a:pt x="560" y="0"/>
                  </a:cubicBezTo>
                  <a:cubicBezTo>
                    <a:pt x="476" y="0"/>
                    <a:pt x="434" y="59"/>
                    <a:pt x="417" y="98"/>
                  </a:cubicBezTo>
                  <a:cubicBezTo>
                    <a:pt x="403" y="11"/>
                    <a:pt x="330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4062960" y="1955160"/>
              <a:ext cx="76320" cy="23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661">
                  <a:moveTo>
                    <a:pt x="143" y="224"/>
                  </a:moveTo>
                  <a:lnTo>
                    <a:pt x="3" y="235"/>
                  </a:lnTo>
                  <a:lnTo>
                    <a:pt x="3" y="266"/>
                  </a:lnTo>
                  <a:cubicBezTo>
                    <a:pt x="70" y="266"/>
                    <a:pt x="78" y="272"/>
                    <a:pt x="78" y="319"/>
                  </a:cubicBezTo>
                  <a:lnTo>
                    <a:pt x="78" y="585"/>
                  </a:lnTo>
                  <a:cubicBezTo>
                    <a:pt x="78" y="630"/>
                    <a:pt x="67" y="630"/>
                    <a:pt x="0" y="630"/>
                  </a:cubicBezTo>
                  <a:lnTo>
                    <a:pt x="0" y="661"/>
                  </a:lnTo>
                  <a:cubicBezTo>
                    <a:pt x="31" y="661"/>
                    <a:pt x="87" y="658"/>
                    <a:pt x="109" y="658"/>
                  </a:cubicBezTo>
                  <a:cubicBezTo>
                    <a:pt x="146" y="658"/>
                    <a:pt x="179" y="661"/>
                    <a:pt x="213" y="661"/>
                  </a:cubicBezTo>
                  <a:lnTo>
                    <a:pt x="213" y="630"/>
                  </a:lnTo>
                  <a:cubicBezTo>
                    <a:pt x="148" y="630"/>
                    <a:pt x="143" y="624"/>
                    <a:pt x="143" y="588"/>
                  </a:cubicBezTo>
                  <a:close/>
                  <a:moveTo>
                    <a:pt x="148" y="53"/>
                  </a:moveTo>
                  <a:cubicBezTo>
                    <a:pt x="148" y="20"/>
                    <a:pt x="123" y="0"/>
                    <a:pt x="95" y="0"/>
                  </a:cubicBezTo>
                  <a:cubicBezTo>
                    <a:pt x="64" y="0"/>
                    <a:pt x="42" y="28"/>
                    <a:pt x="42" y="53"/>
                  </a:cubicBezTo>
                  <a:cubicBezTo>
                    <a:pt x="42" y="78"/>
                    <a:pt x="64" y="104"/>
                    <a:pt x="95" y="104"/>
                  </a:cubicBezTo>
                  <a:cubicBezTo>
                    <a:pt x="123" y="104"/>
                    <a:pt x="148" y="84"/>
                    <a:pt x="14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160880" y="2035079"/>
              <a:ext cx="1789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90" y="437"/>
                    <a:pt x="224" y="437"/>
                  </a:cubicBezTo>
                  <a:lnTo>
                    <a:pt x="224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80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11" y="437"/>
                    <a:pt x="361" y="434"/>
                    <a:pt x="386" y="434"/>
                  </a:cubicBezTo>
                  <a:cubicBezTo>
                    <a:pt x="412" y="434"/>
                    <a:pt x="465" y="437"/>
                    <a:pt x="498" y="437"/>
                  </a:cubicBezTo>
                  <a:lnTo>
                    <a:pt x="498" y="406"/>
                  </a:lnTo>
                  <a:cubicBezTo>
                    <a:pt x="445" y="406"/>
                    <a:pt x="423" y="406"/>
                    <a:pt x="420" y="378"/>
                  </a:cubicBezTo>
                  <a:lnTo>
                    <a:pt x="420" y="188"/>
                  </a:lnTo>
                  <a:cubicBezTo>
                    <a:pt x="420" y="104"/>
                    <a:pt x="420" y="73"/>
                    <a:pt x="389" y="36"/>
                  </a:cubicBezTo>
                  <a:cubicBezTo>
                    <a:pt x="375" y="20"/>
                    <a:pt x="344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128400" y="2315160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37" y="0"/>
                    <a:pt x="431" y="0"/>
                  </a:cubicBezTo>
                  <a:cubicBezTo>
                    <a:pt x="428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8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8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309839" y="2461320"/>
              <a:ext cx="32040" cy="7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216">
                  <a:moveTo>
                    <a:pt x="70" y="70"/>
                  </a:moveTo>
                  <a:cubicBezTo>
                    <a:pt x="70" y="106"/>
                    <a:pt x="64" y="151"/>
                    <a:pt x="14" y="196"/>
                  </a:cubicBezTo>
                  <a:cubicBezTo>
                    <a:pt x="11" y="199"/>
                    <a:pt x="11" y="202"/>
                    <a:pt x="11" y="204"/>
                  </a:cubicBezTo>
                  <a:cubicBezTo>
                    <a:pt x="11" y="210"/>
                    <a:pt x="17" y="216"/>
                    <a:pt x="20" y="216"/>
                  </a:cubicBezTo>
                  <a:cubicBezTo>
                    <a:pt x="31" y="216"/>
                    <a:pt x="90" y="160"/>
                    <a:pt x="90" y="76"/>
                  </a:cubicBezTo>
                  <a:cubicBezTo>
                    <a:pt x="90" y="34"/>
                    <a:pt x="73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2"/>
                    <a:pt x="17" y="81"/>
                    <a:pt x="42" y="81"/>
                  </a:cubicBezTo>
                  <a:cubicBezTo>
                    <a:pt x="59" y="81"/>
                    <a:pt x="70" y="70"/>
                    <a:pt x="70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378600" y="2379600"/>
              <a:ext cx="1486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4" h="454">
                  <a:moveTo>
                    <a:pt x="3" y="417"/>
                  </a:moveTo>
                  <a:cubicBezTo>
                    <a:pt x="0" y="428"/>
                    <a:pt x="0" y="431"/>
                    <a:pt x="0" y="431"/>
                  </a:cubicBezTo>
                  <a:cubicBezTo>
                    <a:pt x="0" y="448"/>
                    <a:pt x="11" y="454"/>
                    <a:pt x="22" y="454"/>
                  </a:cubicBezTo>
                  <a:cubicBezTo>
                    <a:pt x="48" y="454"/>
                    <a:pt x="53" y="431"/>
                    <a:pt x="56" y="420"/>
                  </a:cubicBezTo>
                  <a:cubicBezTo>
                    <a:pt x="59" y="417"/>
                    <a:pt x="73" y="361"/>
                    <a:pt x="90" y="291"/>
                  </a:cubicBezTo>
                  <a:cubicBezTo>
                    <a:pt x="109" y="308"/>
                    <a:pt x="137" y="314"/>
                    <a:pt x="162" y="314"/>
                  </a:cubicBezTo>
                  <a:cubicBezTo>
                    <a:pt x="224" y="314"/>
                    <a:pt x="260" y="263"/>
                    <a:pt x="263" y="263"/>
                  </a:cubicBezTo>
                  <a:cubicBezTo>
                    <a:pt x="277" y="311"/>
                    <a:pt x="325" y="314"/>
                    <a:pt x="333" y="314"/>
                  </a:cubicBezTo>
                  <a:cubicBezTo>
                    <a:pt x="358" y="314"/>
                    <a:pt x="375" y="297"/>
                    <a:pt x="389" y="277"/>
                  </a:cubicBezTo>
                  <a:cubicBezTo>
                    <a:pt x="403" y="249"/>
                    <a:pt x="414" y="210"/>
                    <a:pt x="414" y="207"/>
                  </a:cubicBezTo>
                  <a:cubicBezTo>
                    <a:pt x="414" y="199"/>
                    <a:pt x="403" y="199"/>
                    <a:pt x="403" y="199"/>
                  </a:cubicBezTo>
                  <a:cubicBezTo>
                    <a:pt x="392" y="199"/>
                    <a:pt x="392" y="202"/>
                    <a:pt x="386" y="218"/>
                  </a:cubicBezTo>
                  <a:cubicBezTo>
                    <a:pt x="378" y="252"/>
                    <a:pt x="367" y="294"/>
                    <a:pt x="336" y="294"/>
                  </a:cubicBezTo>
                  <a:cubicBezTo>
                    <a:pt x="319" y="294"/>
                    <a:pt x="314" y="277"/>
                    <a:pt x="314" y="260"/>
                  </a:cubicBezTo>
                  <a:cubicBezTo>
                    <a:pt x="314" y="246"/>
                    <a:pt x="319" y="221"/>
                    <a:pt x="325" y="204"/>
                  </a:cubicBezTo>
                  <a:cubicBezTo>
                    <a:pt x="328" y="185"/>
                    <a:pt x="336" y="157"/>
                    <a:pt x="339" y="143"/>
                  </a:cubicBezTo>
                  <a:lnTo>
                    <a:pt x="356" y="81"/>
                  </a:lnTo>
                  <a:cubicBezTo>
                    <a:pt x="358" y="64"/>
                    <a:pt x="367" y="34"/>
                    <a:pt x="367" y="28"/>
                  </a:cubicBezTo>
                  <a:cubicBezTo>
                    <a:pt x="367" y="14"/>
                    <a:pt x="356" y="6"/>
                    <a:pt x="344" y="6"/>
                  </a:cubicBezTo>
                  <a:cubicBezTo>
                    <a:pt x="336" y="6"/>
                    <a:pt x="322" y="11"/>
                    <a:pt x="316" y="22"/>
                  </a:cubicBezTo>
                  <a:cubicBezTo>
                    <a:pt x="314" y="28"/>
                    <a:pt x="308" y="50"/>
                    <a:pt x="305" y="64"/>
                  </a:cubicBezTo>
                  <a:lnTo>
                    <a:pt x="291" y="120"/>
                  </a:lnTo>
                  <a:lnTo>
                    <a:pt x="269" y="207"/>
                  </a:lnTo>
                  <a:cubicBezTo>
                    <a:pt x="263" y="224"/>
                    <a:pt x="263" y="227"/>
                    <a:pt x="258" y="235"/>
                  </a:cubicBezTo>
                  <a:cubicBezTo>
                    <a:pt x="235" y="266"/>
                    <a:pt x="204" y="294"/>
                    <a:pt x="165" y="294"/>
                  </a:cubicBezTo>
                  <a:cubicBezTo>
                    <a:pt x="109" y="294"/>
                    <a:pt x="109" y="244"/>
                    <a:pt x="109" y="232"/>
                  </a:cubicBezTo>
                  <a:cubicBezTo>
                    <a:pt x="109" y="213"/>
                    <a:pt x="112" y="204"/>
                    <a:pt x="120" y="168"/>
                  </a:cubicBezTo>
                  <a:cubicBezTo>
                    <a:pt x="129" y="137"/>
                    <a:pt x="129" y="132"/>
                    <a:pt x="137" y="104"/>
                  </a:cubicBezTo>
                  <a:lnTo>
                    <a:pt x="146" y="67"/>
                  </a:lnTo>
                  <a:cubicBezTo>
                    <a:pt x="148" y="50"/>
                    <a:pt x="157" y="25"/>
                    <a:pt x="157" y="22"/>
                  </a:cubicBezTo>
                  <a:cubicBezTo>
                    <a:pt x="157" y="8"/>
                    <a:pt x="146" y="0"/>
                    <a:pt x="132" y="0"/>
                  </a:cubicBezTo>
                  <a:cubicBezTo>
                    <a:pt x="106" y="0"/>
                    <a:pt x="101" y="25"/>
                    <a:pt x="98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553920" y="240696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661920" y="2503800"/>
              <a:ext cx="2484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60">
                  <a:moveTo>
                    <a:pt x="53" y="53"/>
                  </a:moveTo>
                  <a:cubicBezTo>
                    <a:pt x="53" y="101"/>
                    <a:pt x="25" y="129"/>
                    <a:pt x="11" y="140"/>
                  </a:cubicBezTo>
                  <a:cubicBezTo>
                    <a:pt x="6" y="146"/>
                    <a:pt x="6" y="146"/>
                    <a:pt x="6" y="148"/>
                  </a:cubicBezTo>
                  <a:cubicBezTo>
                    <a:pt x="6" y="151"/>
                    <a:pt x="11" y="160"/>
                    <a:pt x="14" y="160"/>
                  </a:cubicBezTo>
                  <a:cubicBezTo>
                    <a:pt x="22" y="160"/>
                    <a:pt x="70" y="120"/>
                    <a:pt x="70" y="56"/>
                  </a:cubicBezTo>
                  <a:cubicBezTo>
                    <a:pt x="70" y="22"/>
                    <a:pt x="53" y="0"/>
                    <a:pt x="31" y="0"/>
                  </a:cubicBezTo>
                  <a:cubicBezTo>
                    <a:pt x="11" y="0"/>
                    <a:pt x="0" y="14"/>
                    <a:pt x="0" y="31"/>
                  </a:cubicBezTo>
                  <a:cubicBezTo>
                    <a:pt x="0" y="48"/>
                    <a:pt x="11" y="62"/>
                    <a:pt x="31" y="62"/>
                  </a:cubicBezTo>
                  <a:cubicBezTo>
                    <a:pt x="39" y="62"/>
                    <a:pt x="48" y="59"/>
                    <a:pt x="5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3728160" y="240696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823920" y="2454480"/>
              <a:ext cx="14796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148">
                  <a:moveTo>
                    <a:pt x="392" y="28"/>
                  </a:moveTo>
                  <a:cubicBezTo>
                    <a:pt x="400" y="28"/>
                    <a:pt x="412" y="28"/>
                    <a:pt x="412" y="14"/>
                  </a:cubicBezTo>
                  <a:cubicBezTo>
                    <a:pt x="412" y="0"/>
                    <a:pt x="398" y="0"/>
                    <a:pt x="392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28"/>
                    <a:pt x="14" y="28"/>
                    <a:pt x="20" y="28"/>
                  </a:cubicBezTo>
                  <a:close/>
                  <a:moveTo>
                    <a:pt x="392" y="148"/>
                  </a:moveTo>
                  <a:cubicBezTo>
                    <a:pt x="398" y="148"/>
                    <a:pt x="412" y="148"/>
                    <a:pt x="412" y="134"/>
                  </a:cubicBezTo>
                  <a:cubicBezTo>
                    <a:pt x="412" y="120"/>
                    <a:pt x="400" y="120"/>
                    <a:pt x="392" y="120"/>
                  </a:cubicBezTo>
                  <a:lnTo>
                    <a:pt x="20" y="120"/>
                  </a:lnTo>
                  <a:cubicBezTo>
                    <a:pt x="11" y="120"/>
                    <a:pt x="0" y="120"/>
                    <a:pt x="0" y="134"/>
                  </a:cubicBezTo>
                  <a:cubicBezTo>
                    <a:pt x="0" y="148"/>
                    <a:pt x="14" y="148"/>
                    <a:pt x="22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013639" y="2406960"/>
              <a:ext cx="7308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30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137480" y="2503800"/>
              <a:ext cx="2196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2">
                  <a:moveTo>
                    <a:pt x="62" y="31"/>
                  </a:move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219200" y="2503800"/>
              <a:ext cx="2196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2">
                  <a:moveTo>
                    <a:pt x="62" y="31"/>
                  </a:move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290840" y="2404080"/>
              <a:ext cx="17712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339">
                  <a:moveTo>
                    <a:pt x="272" y="140"/>
                  </a:moveTo>
                  <a:cubicBezTo>
                    <a:pt x="272" y="137"/>
                    <a:pt x="269" y="134"/>
                    <a:pt x="269" y="134"/>
                  </a:cubicBezTo>
                  <a:cubicBezTo>
                    <a:pt x="269" y="132"/>
                    <a:pt x="283" y="126"/>
                    <a:pt x="288" y="120"/>
                  </a:cubicBezTo>
                  <a:cubicBezTo>
                    <a:pt x="372" y="67"/>
                    <a:pt x="400" y="48"/>
                    <a:pt x="423" y="36"/>
                  </a:cubicBezTo>
                  <a:cubicBezTo>
                    <a:pt x="440" y="31"/>
                    <a:pt x="459" y="22"/>
                    <a:pt x="479" y="22"/>
                  </a:cubicBezTo>
                  <a:cubicBezTo>
                    <a:pt x="484" y="22"/>
                    <a:pt x="493" y="22"/>
                    <a:pt x="493" y="8"/>
                  </a:cubicBezTo>
                  <a:cubicBezTo>
                    <a:pt x="493" y="3"/>
                    <a:pt x="487" y="0"/>
                    <a:pt x="487" y="0"/>
                  </a:cubicBezTo>
                  <a:cubicBezTo>
                    <a:pt x="470" y="3"/>
                    <a:pt x="454" y="3"/>
                    <a:pt x="445" y="3"/>
                  </a:cubicBezTo>
                  <a:lnTo>
                    <a:pt x="412" y="3"/>
                  </a:lnTo>
                  <a:cubicBezTo>
                    <a:pt x="403" y="3"/>
                    <a:pt x="389" y="0"/>
                    <a:pt x="381" y="0"/>
                  </a:cubicBezTo>
                  <a:cubicBezTo>
                    <a:pt x="372" y="0"/>
                    <a:pt x="370" y="6"/>
                    <a:pt x="370" y="14"/>
                  </a:cubicBezTo>
                  <a:cubicBezTo>
                    <a:pt x="370" y="14"/>
                    <a:pt x="370" y="22"/>
                    <a:pt x="378" y="22"/>
                  </a:cubicBezTo>
                  <a:cubicBezTo>
                    <a:pt x="389" y="22"/>
                    <a:pt x="389" y="25"/>
                    <a:pt x="389" y="28"/>
                  </a:cubicBezTo>
                  <a:cubicBezTo>
                    <a:pt x="389" y="31"/>
                    <a:pt x="384" y="36"/>
                    <a:pt x="381" y="39"/>
                  </a:cubicBezTo>
                  <a:cubicBezTo>
                    <a:pt x="372" y="45"/>
                    <a:pt x="372" y="45"/>
                    <a:pt x="367" y="48"/>
                  </a:cubicBezTo>
                  <a:lnTo>
                    <a:pt x="140" y="193"/>
                  </a:lnTo>
                  <a:lnTo>
                    <a:pt x="179" y="42"/>
                  </a:lnTo>
                  <a:cubicBezTo>
                    <a:pt x="182" y="25"/>
                    <a:pt x="182" y="22"/>
                    <a:pt x="221" y="22"/>
                  </a:cubicBezTo>
                  <a:cubicBezTo>
                    <a:pt x="232" y="22"/>
                    <a:pt x="235" y="22"/>
                    <a:pt x="235" y="20"/>
                  </a:cubicBezTo>
                  <a:cubicBezTo>
                    <a:pt x="241" y="17"/>
                    <a:pt x="241" y="11"/>
                    <a:pt x="241" y="8"/>
                  </a:cubicBezTo>
                  <a:cubicBezTo>
                    <a:pt x="241" y="8"/>
                    <a:pt x="241" y="0"/>
                    <a:pt x="232" y="0"/>
                  </a:cubicBezTo>
                  <a:cubicBezTo>
                    <a:pt x="221" y="0"/>
                    <a:pt x="210" y="3"/>
                    <a:pt x="199" y="3"/>
                  </a:cubicBezTo>
                  <a:cubicBezTo>
                    <a:pt x="188" y="3"/>
                    <a:pt x="174" y="3"/>
                    <a:pt x="162" y="3"/>
                  </a:cubicBezTo>
                  <a:cubicBezTo>
                    <a:pt x="151" y="3"/>
                    <a:pt x="137" y="3"/>
                    <a:pt x="126" y="3"/>
                  </a:cubicBezTo>
                  <a:cubicBezTo>
                    <a:pt x="115" y="3"/>
                    <a:pt x="104" y="0"/>
                    <a:pt x="92" y="0"/>
                  </a:cubicBezTo>
                  <a:cubicBezTo>
                    <a:pt x="87" y="0"/>
                    <a:pt x="78" y="0"/>
                    <a:pt x="78" y="14"/>
                  </a:cubicBezTo>
                  <a:cubicBezTo>
                    <a:pt x="78" y="22"/>
                    <a:pt x="84" y="22"/>
                    <a:pt x="98" y="22"/>
                  </a:cubicBezTo>
                  <a:cubicBezTo>
                    <a:pt x="104" y="22"/>
                    <a:pt x="118" y="22"/>
                    <a:pt x="129" y="25"/>
                  </a:cubicBezTo>
                  <a:cubicBezTo>
                    <a:pt x="129" y="31"/>
                    <a:pt x="129" y="34"/>
                    <a:pt x="129" y="36"/>
                  </a:cubicBezTo>
                  <a:lnTo>
                    <a:pt x="62" y="297"/>
                  </a:lnTo>
                  <a:cubicBezTo>
                    <a:pt x="59" y="314"/>
                    <a:pt x="59" y="316"/>
                    <a:pt x="20" y="316"/>
                  </a:cubicBezTo>
                  <a:cubicBezTo>
                    <a:pt x="8" y="316"/>
                    <a:pt x="0" y="316"/>
                    <a:pt x="0" y="330"/>
                  </a:cubicBezTo>
                  <a:cubicBezTo>
                    <a:pt x="0" y="333"/>
                    <a:pt x="3" y="339"/>
                    <a:pt x="8" y="339"/>
                  </a:cubicBezTo>
                  <a:cubicBezTo>
                    <a:pt x="20" y="339"/>
                    <a:pt x="31" y="336"/>
                    <a:pt x="42" y="336"/>
                  </a:cubicBezTo>
                  <a:cubicBezTo>
                    <a:pt x="53" y="336"/>
                    <a:pt x="67" y="336"/>
                    <a:pt x="78" y="336"/>
                  </a:cubicBezTo>
                  <a:cubicBezTo>
                    <a:pt x="90" y="336"/>
                    <a:pt x="104" y="336"/>
                    <a:pt x="115" y="336"/>
                  </a:cubicBezTo>
                  <a:cubicBezTo>
                    <a:pt x="126" y="336"/>
                    <a:pt x="140" y="339"/>
                    <a:pt x="151" y="339"/>
                  </a:cubicBezTo>
                  <a:cubicBezTo>
                    <a:pt x="154" y="339"/>
                    <a:pt x="162" y="339"/>
                    <a:pt x="162" y="325"/>
                  </a:cubicBezTo>
                  <a:cubicBezTo>
                    <a:pt x="162" y="316"/>
                    <a:pt x="157" y="316"/>
                    <a:pt x="146" y="316"/>
                  </a:cubicBezTo>
                  <a:cubicBezTo>
                    <a:pt x="146" y="316"/>
                    <a:pt x="134" y="316"/>
                    <a:pt x="126" y="316"/>
                  </a:cubicBezTo>
                  <a:cubicBezTo>
                    <a:pt x="112" y="314"/>
                    <a:pt x="112" y="314"/>
                    <a:pt x="112" y="311"/>
                  </a:cubicBezTo>
                  <a:cubicBezTo>
                    <a:pt x="112" y="308"/>
                    <a:pt x="118" y="286"/>
                    <a:pt x="120" y="272"/>
                  </a:cubicBezTo>
                  <a:cubicBezTo>
                    <a:pt x="120" y="269"/>
                    <a:pt x="132" y="224"/>
                    <a:pt x="134" y="224"/>
                  </a:cubicBezTo>
                  <a:cubicBezTo>
                    <a:pt x="134" y="221"/>
                    <a:pt x="134" y="218"/>
                    <a:pt x="140" y="216"/>
                  </a:cubicBezTo>
                  <a:lnTo>
                    <a:pt x="218" y="165"/>
                  </a:lnTo>
                  <a:cubicBezTo>
                    <a:pt x="221" y="165"/>
                    <a:pt x="224" y="162"/>
                    <a:pt x="224" y="162"/>
                  </a:cubicBezTo>
                  <a:cubicBezTo>
                    <a:pt x="227" y="162"/>
                    <a:pt x="227" y="162"/>
                    <a:pt x="230" y="168"/>
                  </a:cubicBezTo>
                  <a:lnTo>
                    <a:pt x="308" y="297"/>
                  </a:lnTo>
                  <a:cubicBezTo>
                    <a:pt x="314" y="305"/>
                    <a:pt x="314" y="305"/>
                    <a:pt x="314" y="308"/>
                  </a:cubicBezTo>
                  <a:cubicBezTo>
                    <a:pt x="314" y="316"/>
                    <a:pt x="297" y="316"/>
                    <a:pt x="291" y="316"/>
                  </a:cubicBezTo>
                  <a:cubicBezTo>
                    <a:pt x="286" y="316"/>
                    <a:pt x="277" y="316"/>
                    <a:pt x="277" y="330"/>
                  </a:cubicBezTo>
                  <a:cubicBezTo>
                    <a:pt x="277" y="333"/>
                    <a:pt x="280" y="339"/>
                    <a:pt x="288" y="339"/>
                  </a:cubicBezTo>
                  <a:cubicBezTo>
                    <a:pt x="297" y="339"/>
                    <a:pt x="308" y="336"/>
                    <a:pt x="319" y="336"/>
                  </a:cubicBezTo>
                  <a:cubicBezTo>
                    <a:pt x="330" y="336"/>
                    <a:pt x="342" y="336"/>
                    <a:pt x="356" y="336"/>
                  </a:cubicBezTo>
                  <a:cubicBezTo>
                    <a:pt x="364" y="336"/>
                    <a:pt x="372" y="336"/>
                    <a:pt x="381" y="336"/>
                  </a:cubicBezTo>
                  <a:cubicBezTo>
                    <a:pt x="389" y="336"/>
                    <a:pt x="409" y="339"/>
                    <a:pt x="412" y="339"/>
                  </a:cubicBezTo>
                  <a:cubicBezTo>
                    <a:pt x="417" y="339"/>
                    <a:pt x="423" y="333"/>
                    <a:pt x="423" y="325"/>
                  </a:cubicBezTo>
                  <a:cubicBezTo>
                    <a:pt x="423" y="316"/>
                    <a:pt x="414" y="316"/>
                    <a:pt x="409" y="316"/>
                  </a:cubicBezTo>
                  <a:cubicBezTo>
                    <a:pt x="389" y="316"/>
                    <a:pt x="378" y="314"/>
                    <a:pt x="37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710240" y="1579319"/>
              <a:ext cx="22644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0" h="473">
                  <a:moveTo>
                    <a:pt x="347" y="196"/>
                  </a:moveTo>
                  <a:cubicBezTo>
                    <a:pt x="344" y="190"/>
                    <a:pt x="344" y="188"/>
                    <a:pt x="344" y="188"/>
                  </a:cubicBezTo>
                  <a:cubicBezTo>
                    <a:pt x="344" y="185"/>
                    <a:pt x="344" y="185"/>
                    <a:pt x="361" y="174"/>
                  </a:cubicBezTo>
                  <a:lnTo>
                    <a:pt x="431" y="123"/>
                  </a:lnTo>
                  <a:cubicBezTo>
                    <a:pt x="521" y="59"/>
                    <a:pt x="566" y="28"/>
                    <a:pt x="613" y="25"/>
                  </a:cubicBezTo>
                  <a:cubicBezTo>
                    <a:pt x="622" y="25"/>
                    <a:pt x="630" y="22"/>
                    <a:pt x="630" y="8"/>
                  </a:cubicBezTo>
                  <a:cubicBezTo>
                    <a:pt x="630" y="3"/>
                    <a:pt x="624" y="0"/>
                    <a:pt x="622" y="0"/>
                  </a:cubicBezTo>
                  <a:cubicBezTo>
                    <a:pt x="605" y="0"/>
                    <a:pt x="588" y="3"/>
                    <a:pt x="574" y="3"/>
                  </a:cubicBezTo>
                  <a:cubicBezTo>
                    <a:pt x="554" y="3"/>
                    <a:pt x="507" y="0"/>
                    <a:pt x="490" y="0"/>
                  </a:cubicBezTo>
                  <a:cubicBezTo>
                    <a:pt x="484" y="0"/>
                    <a:pt x="476" y="0"/>
                    <a:pt x="476" y="14"/>
                  </a:cubicBezTo>
                  <a:cubicBezTo>
                    <a:pt x="476" y="17"/>
                    <a:pt x="476" y="25"/>
                    <a:pt x="484" y="25"/>
                  </a:cubicBezTo>
                  <a:cubicBezTo>
                    <a:pt x="493" y="25"/>
                    <a:pt x="501" y="28"/>
                    <a:pt x="501" y="34"/>
                  </a:cubicBezTo>
                  <a:cubicBezTo>
                    <a:pt x="501" y="48"/>
                    <a:pt x="482" y="62"/>
                    <a:pt x="473" y="70"/>
                  </a:cubicBezTo>
                  <a:lnTo>
                    <a:pt x="182" y="272"/>
                  </a:lnTo>
                  <a:lnTo>
                    <a:pt x="238" y="53"/>
                  </a:lnTo>
                  <a:cubicBezTo>
                    <a:pt x="244" y="31"/>
                    <a:pt x="244" y="25"/>
                    <a:pt x="300" y="25"/>
                  </a:cubicBezTo>
                  <a:cubicBezTo>
                    <a:pt x="311" y="25"/>
                    <a:pt x="319" y="25"/>
                    <a:pt x="319" y="11"/>
                  </a:cubicBezTo>
                  <a:cubicBezTo>
                    <a:pt x="319" y="3"/>
                    <a:pt x="316" y="0"/>
                    <a:pt x="308" y="0"/>
                  </a:cubicBezTo>
                  <a:cubicBezTo>
                    <a:pt x="288" y="0"/>
                    <a:pt x="238" y="3"/>
                    <a:pt x="218" y="3"/>
                  </a:cubicBezTo>
                  <a:cubicBezTo>
                    <a:pt x="207" y="3"/>
                    <a:pt x="182" y="3"/>
                    <a:pt x="171" y="3"/>
                  </a:cubicBezTo>
                  <a:cubicBezTo>
                    <a:pt x="157" y="0"/>
                    <a:pt x="140" y="0"/>
                    <a:pt x="126" y="0"/>
                  </a:cubicBezTo>
                  <a:cubicBezTo>
                    <a:pt x="123" y="0"/>
                    <a:pt x="112" y="0"/>
                    <a:pt x="112" y="14"/>
                  </a:cubicBezTo>
                  <a:cubicBezTo>
                    <a:pt x="112" y="25"/>
                    <a:pt x="120" y="25"/>
                    <a:pt x="134" y="25"/>
                  </a:cubicBezTo>
                  <a:cubicBezTo>
                    <a:pt x="146" y="25"/>
                    <a:pt x="148" y="25"/>
                    <a:pt x="162" y="25"/>
                  </a:cubicBezTo>
                  <a:cubicBezTo>
                    <a:pt x="176" y="28"/>
                    <a:pt x="176" y="28"/>
                    <a:pt x="176" y="36"/>
                  </a:cubicBezTo>
                  <a:cubicBezTo>
                    <a:pt x="176" y="36"/>
                    <a:pt x="176" y="42"/>
                    <a:pt x="174" y="50"/>
                  </a:cubicBezTo>
                  <a:lnTo>
                    <a:pt x="81" y="420"/>
                  </a:lnTo>
                  <a:cubicBezTo>
                    <a:pt x="76" y="442"/>
                    <a:pt x="76" y="448"/>
                    <a:pt x="20" y="448"/>
                  </a:cubicBezTo>
                  <a:cubicBezTo>
                    <a:pt x="8" y="448"/>
                    <a:pt x="0" y="448"/>
                    <a:pt x="0" y="465"/>
                  </a:cubicBezTo>
                  <a:cubicBezTo>
                    <a:pt x="0" y="465"/>
                    <a:pt x="0" y="473"/>
                    <a:pt x="11" y="473"/>
                  </a:cubicBezTo>
                  <a:cubicBezTo>
                    <a:pt x="31" y="473"/>
                    <a:pt x="81" y="470"/>
                    <a:pt x="101" y="470"/>
                  </a:cubicBezTo>
                  <a:cubicBezTo>
                    <a:pt x="112" y="470"/>
                    <a:pt x="137" y="470"/>
                    <a:pt x="148" y="470"/>
                  </a:cubicBezTo>
                  <a:cubicBezTo>
                    <a:pt x="162" y="473"/>
                    <a:pt x="179" y="473"/>
                    <a:pt x="193" y="473"/>
                  </a:cubicBezTo>
                  <a:cubicBezTo>
                    <a:pt x="196" y="473"/>
                    <a:pt x="207" y="473"/>
                    <a:pt x="207" y="459"/>
                  </a:cubicBezTo>
                  <a:cubicBezTo>
                    <a:pt x="207" y="448"/>
                    <a:pt x="199" y="448"/>
                    <a:pt x="185" y="448"/>
                  </a:cubicBezTo>
                  <a:cubicBezTo>
                    <a:pt x="185" y="448"/>
                    <a:pt x="171" y="448"/>
                    <a:pt x="160" y="448"/>
                  </a:cubicBezTo>
                  <a:cubicBezTo>
                    <a:pt x="143" y="445"/>
                    <a:pt x="143" y="442"/>
                    <a:pt x="143" y="437"/>
                  </a:cubicBezTo>
                  <a:cubicBezTo>
                    <a:pt x="143" y="431"/>
                    <a:pt x="151" y="406"/>
                    <a:pt x="176" y="302"/>
                  </a:cubicBezTo>
                  <a:lnTo>
                    <a:pt x="291" y="221"/>
                  </a:lnTo>
                  <a:lnTo>
                    <a:pt x="392" y="417"/>
                  </a:lnTo>
                  <a:cubicBezTo>
                    <a:pt x="395" y="426"/>
                    <a:pt x="395" y="426"/>
                    <a:pt x="395" y="431"/>
                  </a:cubicBezTo>
                  <a:cubicBezTo>
                    <a:pt x="395" y="445"/>
                    <a:pt x="375" y="448"/>
                    <a:pt x="364" y="448"/>
                  </a:cubicBezTo>
                  <a:cubicBezTo>
                    <a:pt x="356" y="448"/>
                    <a:pt x="347" y="448"/>
                    <a:pt x="347" y="465"/>
                  </a:cubicBezTo>
                  <a:cubicBezTo>
                    <a:pt x="347" y="465"/>
                    <a:pt x="347" y="473"/>
                    <a:pt x="358" y="473"/>
                  </a:cubicBezTo>
                  <a:cubicBezTo>
                    <a:pt x="378" y="473"/>
                    <a:pt x="426" y="470"/>
                    <a:pt x="445" y="470"/>
                  </a:cubicBezTo>
                  <a:cubicBezTo>
                    <a:pt x="468" y="470"/>
                    <a:pt x="496" y="473"/>
                    <a:pt x="515" y="473"/>
                  </a:cubicBezTo>
                  <a:cubicBezTo>
                    <a:pt x="524" y="473"/>
                    <a:pt x="529" y="468"/>
                    <a:pt x="529" y="459"/>
                  </a:cubicBezTo>
                  <a:cubicBezTo>
                    <a:pt x="529" y="448"/>
                    <a:pt x="518" y="448"/>
                    <a:pt x="512" y="448"/>
                  </a:cubicBezTo>
                  <a:cubicBezTo>
                    <a:pt x="498" y="448"/>
                    <a:pt x="479" y="448"/>
                    <a:pt x="468" y="4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585319" y="1855439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3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8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603320" y="244512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8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708080" y="2514960"/>
              <a:ext cx="18324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188">
                  <a:moveTo>
                    <a:pt x="484" y="34"/>
                  </a:moveTo>
                  <a:cubicBezTo>
                    <a:pt x="493" y="34"/>
                    <a:pt x="510" y="34"/>
                    <a:pt x="510" y="17"/>
                  </a:cubicBezTo>
                  <a:cubicBezTo>
                    <a:pt x="510" y="0"/>
                    <a:pt x="493" y="0"/>
                    <a:pt x="484" y="0"/>
                  </a:cubicBezTo>
                  <a:lnTo>
                    <a:pt x="25" y="0"/>
                  </a:lnTo>
                  <a:cubicBezTo>
                    <a:pt x="17" y="0"/>
                    <a:pt x="0" y="0"/>
                    <a:pt x="0" y="17"/>
                  </a:cubicBezTo>
                  <a:cubicBezTo>
                    <a:pt x="0" y="34"/>
                    <a:pt x="17" y="34"/>
                    <a:pt x="25" y="34"/>
                  </a:cubicBezTo>
                  <a:close/>
                  <a:moveTo>
                    <a:pt x="484" y="188"/>
                  </a:moveTo>
                  <a:cubicBezTo>
                    <a:pt x="493" y="188"/>
                    <a:pt x="510" y="188"/>
                    <a:pt x="510" y="171"/>
                  </a:cubicBezTo>
                  <a:cubicBezTo>
                    <a:pt x="510" y="154"/>
                    <a:pt x="493" y="154"/>
                    <a:pt x="484" y="154"/>
                  </a:cubicBezTo>
                  <a:lnTo>
                    <a:pt x="25" y="154"/>
                  </a:lnTo>
                  <a:cubicBezTo>
                    <a:pt x="17" y="154"/>
                    <a:pt x="0" y="154"/>
                    <a:pt x="0" y="171"/>
                  </a:cubicBezTo>
                  <a:cubicBezTo>
                    <a:pt x="0" y="188"/>
                    <a:pt x="17" y="188"/>
                    <a:pt x="25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934879" y="2445120"/>
              <a:ext cx="9144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459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218200" y="1855439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3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8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147640" y="2505600"/>
              <a:ext cx="133560" cy="11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14">
                  <a:moveTo>
                    <a:pt x="140" y="232"/>
                  </a:moveTo>
                  <a:cubicBezTo>
                    <a:pt x="132" y="258"/>
                    <a:pt x="109" y="294"/>
                    <a:pt x="76" y="294"/>
                  </a:cubicBezTo>
                  <a:cubicBezTo>
                    <a:pt x="73" y="294"/>
                    <a:pt x="50" y="294"/>
                    <a:pt x="36" y="286"/>
                  </a:cubicBezTo>
                  <a:cubicBezTo>
                    <a:pt x="64" y="274"/>
                    <a:pt x="67" y="249"/>
                    <a:pt x="67" y="246"/>
                  </a:cubicBezTo>
                  <a:cubicBezTo>
                    <a:pt x="67" y="230"/>
                    <a:pt x="56" y="221"/>
                    <a:pt x="39" y="221"/>
                  </a:cubicBezTo>
                  <a:cubicBezTo>
                    <a:pt x="20" y="221"/>
                    <a:pt x="0" y="238"/>
                    <a:pt x="0" y="263"/>
                  </a:cubicBezTo>
                  <a:cubicBezTo>
                    <a:pt x="0" y="297"/>
                    <a:pt x="39" y="314"/>
                    <a:pt x="73" y="314"/>
                  </a:cubicBezTo>
                  <a:cubicBezTo>
                    <a:pt x="104" y="314"/>
                    <a:pt x="134" y="294"/>
                    <a:pt x="151" y="263"/>
                  </a:cubicBezTo>
                  <a:cubicBezTo>
                    <a:pt x="168" y="300"/>
                    <a:pt x="204" y="314"/>
                    <a:pt x="232" y="314"/>
                  </a:cubicBezTo>
                  <a:cubicBezTo>
                    <a:pt x="314" y="314"/>
                    <a:pt x="356" y="227"/>
                    <a:pt x="356" y="207"/>
                  </a:cubicBezTo>
                  <a:cubicBezTo>
                    <a:pt x="356" y="199"/>
                    <a:pt x="347" y="199"/>
                    <a:pt x="344" y="199"/>
                  </a:cubicBezTo>
                  <a:cubicBezTo>
                    <a:pt x="336" y="199"/>
                    <a:pt x="333" y="202"/>
                    <a:pt x="330" y="210"/>
                  </a:cubicBezTo>
                  <a:cubicBezTo>
                    <a:pt x="316" y="258"/>
                    <a:pt x="274" y="294"/>
                    <a:pt x="235" y="294"/>
                  </a:cubicBezTo>
                  <a:cubicBezTo>
                    <a:pt x="207" y="294"/>
                    <a:pt x="193" y="274"/>
                    <a:pt x="193" y="249"/>
                  </a:cubicBezTo>
                  <a:cubicBezTo>
                    <a:pt x="193" y="230"/>
                    <a:pt x="210" y="168"/>
                    <a:pt x="230" y="90"/>
                  </a:cubicBezTo>
                  <a:cubicBezTo>
                    <a:pt x="244" y="36"/>
                    <a:pt x="274" y="20"/>
                    <a:pt x="297" y="20"/>
                  </a:cubicBezTo>
                  <a:cubicBezTo>
                    <a:pt x="300" y="20"/>
                    <a:pt x="322" y="20"/>
                    <a:pt x="336" y="28"/>
                  </a:cubicBezTo>
                  <a:cubicBezTo>
                    <a:pt x="314" y="36"/>
                    <a:pt x="305" y="56"/>
                    <a:pt x="305" y="67"/>
                  </a:cubicBezTo>
                  <a:cubicBezTo>
                    <a:pt x="305" y="84"/>
                    <a:pt x="316" y="92"/>
                    <a:pt x="333" y="92"/>
                  </a:cubicBezTo>
                  <a:cubicBezTo>
                    <a:pt x="347" y="92"/>
                    <a:pt x="372" y="81"/>
                    <a:pt x="372" y="50"/>
                  </a:cubicBezTo>
                  <a:cubicBezTo>
                    <a:pt x="372" y="11"/>
                    <a:pt x="328" y="0"/>
                    <a:pt x="300" y="0"/>
                  </a:cubicBezTo>
                  <a:cubicBezTo>
                    <a:pt x="263" y="0"/>
                    <a:pt x="238" y="22"/>
                    <a:pt x="221" y="50"/>
                  </a:cubicBezTo>
                  <a:cubicBezTo>
                    <a:pt x="210" y="20"/>
                    <a:pt x="176" y="0"/>
                    <a:pt x="137" y="0"/>
                  </a:cubicBezTo>
                  <a:cubicBezTo>
                    <a:pt x="62" y="0"/>
                    <a:pt x="17" y="87"/>
                    <a:pt x="17" y="106"/>
                  </a:cubicBezTo>
                  <a:cubicBezTo>
                    <a:pt x="17" y="115"/>
                    <a:pt x="25" y="115"/>
                    <a:pt x="28" y="115"/>
                  </a:cubicBezTo>
                  <a:cubicBezTo>
                    <a:pt x="36" y="115"/>
                    <a:pt x="36" y="112"/>
                    <a:pt x="42" y="104"/>
                  </a:cubicBezTo>
                  <a:cubicBezTo>
                    <a:pt x="59" y="50"/>
                    <a:pt x="101" y="20"/>
                    <a:pt x="137" y="20"/>
                  </a:cubicBezTo>
                  <a:cubicBezTo>
                    <a:pt x="160" y="20"/>
                    <a:pt x="176" y="31"/>
                    <a:pt x="176" y="64"/>
                  </a:cubicBezTo>
                  <a:cubicBezTo>
                    <a:pt x="176" y="78"/>
                    <a:pt x="168" y="115"/>
                    <a:pt x="162" y="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321880" y="2472480"/>
              <a:ext cx="1378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454">
                  <a:moveTo>
                    <a:pt x="356" y="244"/>
                  </a:moveTo>
                  <a:cubicBezTo>
                    <a:pt x="367" y="244"/>
                    <a:pt x="384" y="244"/>
                    <a:pt x="384" y="227"/>
                  </a:cubicBezTo>
                  <a:cubicBezTo>
                    <a:pt x="384" y="210"/>
                    <a:pt x="367" y="210"/>
                    <a:pt x="356" y="210"/>
                  </a:cubicBezTo>
                  <a:lnTo>
                    <a:pt x="34" y="210"/>
                  </a:lnTo>
                  <a:cubicBezTo>
                    <a:pt x="45" y="109"/>
                    <a:pt x="129" y="34"/>
                    <a:pt x="238" y="34"/>
                  </a:cubicBezTo>
                  <a:lnTo>
                    <a:pt x="356" y="34"/>
                  </a:lnTo>
                  <a:cubicBezTo>
                    <a:pt x="367" y="34"/>
                    <a:pt x="384" y="34"/>
                    <a:pt x="384" y="17"/>
                  </a:cubicBezTo>
                  <a:cubicBezTo>
                    <a:pt x="384" y="0"/>
                    <a:pt x="367" y="0"/>
                    <a:pt x="356" y="0"/>
                  </a:cubicBezTo>
                  <a:lnTo>
                    <a:pt x="235" y="0"/>
                  </a:lnTo>
                  <a:cubicBezTo>
                    <a:pt x="106" y="0"/>
                    <a:pt x="0" y="101"/>
                    <a:pt x="0" y="227"/>
                  </a:cubicBezTo>
                  <a:cubicBezTo>
                    <a:pt x="0" y="353"/>
                    <a:pt x="106" y="454"/>
                    <a:pt x="235" y="454"/>
                  </a:cubicBezTo>
                  <a:lnTo>
                    <a:pt x="356" y="454"/>
                  </a:lnTo>
                  <a:cubicBezTo>
                    <a:pt x="367" y="454"/>
                    <a:pt x="384" y="454"/>
                    <a:pt x="384" y="437"/>
                  </a:cubicBezTo>
                  <a:cubicBezTo>
                    <a:pt x="384" y="420"/>
                    <a:pt x="367" y="420"/>
                    <a:pt x="356" y="420"/>
                  </a:cubicBezTo>
                  <a:lnTo>
                    <a:pt x="238" y="420"/>
                  </a:lnTo>
                  <a:cubicBezTo>
                    <a:pt x="129" y="420"/>
                    <a:pt x="45" y="344"/>
                    <a:pt x="34" y="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504400" y="2441160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40" y="0"/>
                    <a:pt x="431" y="0"/>
                  </a:cubicBezTo>
                  <a:cubicBezTo>
                    <a:pt x="428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8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8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5675760" y="253296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74480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972039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038640" y="2035079"/>
              <a:ext cx="177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448">
                  <a:moveTo>
                    <a:pt x="302" y="140"/>
                  </a:moveTo>
                  <a:cubicBezTo>
                    <a:pt x="308" y="112"/>
                    <a:pt x="330" y="22"/>
                    <a:pt x="400" y="22"/>
                  </a:cubicBezTo>
                  <a:cubicBezTo>
                    <a:pt x="406" y="22"/>
                    <a:pt x="428" y="22"/>
                    <a:pt x="448" y="34"/>
                  </a:cubicBezTo>
                  <a:cubicBezTo>
                    <a:pt x="423" y="39"/>
                    <a:pt x="403" y="64"/>
                    <a:pt x="403" y="87"/>
                  </a:cubicBezTo>
                  <a:cubicBezTo>
                    <a:pt x="403" y="104"/>
                    <a:pt x="412" y="123"/>
                    <a:pt x="440" y="123"/>
                  </a:cubicBezTo>
                  <a:cubicBezTo>
                    <a:pt x="462" y="123"/>
                    <a:pt x="493" y="104"/>
                    <a:pt x="493" y="64"/>
                  </a:cubicBezTo>
                  <a:cubicBezTo>
                    <a:pt x="493" y="14"/>
                    <a:pt x="434" y="0"/>
                    <a:pt x="400" y="0"/>
                  </a:cubicBezTo>
                  <a:cubicBezTo>
                    <a:pt x="344" y="0"/>
                    <a:pt x="308" y="53"/>
                    <a:pt x="297" y="76"/>
                  </a:cubicBezTo>
                  <a:cubicBezTo>
                    <a:pt x="272" y="11"/>
                    <a:pt x="218" y="0"/>
                    <a:pt x="190" y="0"/>
                  </a:cubicBezTo>
                  <a:cubicBezTo>
                    <a:pt x="87" y="0"/>
                    <a:pt x="31" y="129"/>
                    <a:pt x="31" y="151"/>
                  </a:cubicBezTo>
                  <a:cubicBezTo>
                    <a:pt x="31" y="162"/>
                    <a:pt x="39" y="162"/>
                    <a:pt x="42" y="162"/>
                  </a:cubicBezTo>
                  <a:cubicBezTo>
                    <a:pt x="50" y="162"/>
                    <a:pt x="53" y="160"/>
                    <a:pt x="56" y="151"/>
                  </a:cubicBezTo>
                  <a:cubicBezTo>
                    <a:pt x="90" y="48"/>
                    <a:pt x="154" y="22"/>
                    <a:pt x="188" y="22"/>
                  </a:cubicBezTo>
                  <a:cubicBezTo>
                    <a:pt x="207" y="22"/>
                    <a:pt x="241" y="31"/>
                    <a:pt x="241" y="87"/>
                  </a:cubicBezTo>
                  <a:cubicBezTo>
                    <a:pt x="241" y="118"/>
                    <a:pt x="224" y="185"/>
                    <a:pt x="188" y="325"/>
                  </a:cubicBezTo>
                  <a:cubicBezTo>
                    <a:pt x="171" y="386"/>
                    <a:pt x="137" y="426"/>
                    <a:pt x="95" y="426"/>
                  </a:cubicBezTo>
                  <a:cubicBezTo>
                    <a:pt x="87" y="426"/>
                    <a:pt x="64" y="426"/>
                    <a:pt x="45" y="414"/>
                  </a:cubicBezTo>
                  <a:cubicBezTo>
                    <a:pt x="70" y="409"/>
                    <a:pt x="90" y="389"/>
                    <a:pt x="90" y="361"/>
                  </a:cubicBezTo>
                  <a:cubicBezTo>
                    <a:pt x="90" y="333"/>
                    <a:pt x="70" y="325"/>
                    <a:pt x="53" y="325"/>
                  </a:cubicBezTo>
                  <a:cubicBezTo>
                    <a:pt x="25" y="325"/>
                    <a:pt x="0" y="353"/>
                    <a:pt x="0" y="384"/>
                  </a:cubicBezTo>
                  <a:cubicBezTo>
                    <a:pt x="0" y="428"/>
                    <a:pt x="50" y="448"/>
                    <a:pt x="92" y="448"/>
                  </a:cubicBezTo>
                  <a:cubicBezTo>
                    <a:pt x="160" y="448"/>
                    <a:pt x="193" y="378"/>
                    <a:pt x="196" y="372"/>
                  </a:cubicBezTo>
                  <a:cubicBezTo>
                    <a:pt x="210" y="409"/>
                    <a:pt x="244" y="448"/>
                    <a:pt x="302" y="448"/>
                  </a:cubicBezTo>
                  <a:cubicBezTo>
                    <a:pt x="406" y="448"/>
                    <a:pt x="462" y="322"/>
                    <a:pt x="462" y="297"/>
                  </a:cubicBezTo>
                  <a:cubicBezTo>
                    <a:pt x="462" y="286"/>
                    <a:pt x="454" y="286"/>
                    <a:pt x="451" y="286"/>
                  </a:cubicBezTo>
                  <a:cubicBezTo>
                    <a:pt x="442" y="286"/>
                    <a:pt x="440" y="291"/>
                    <a:pt x="437" y="297"/>
                  </a:cubicBezTo>
                  <a:cubicBezTo>
                    <a:pt x="406" y="403"/>
                    <a:pt x="339" y="426"/>
                    <a:pt x="305" y="426"/>
                  </a:cubicBezTo>
                  <a:cubicBezTo>
                    <a:pt x="266" y="426"/>
                    <a:pt x="252" y="395"/>
                    <a:pt x="252" y="361"/>
                  </a:cubicBezTo>
                  <a:cubicBezTo>
                    <a:pt x="252" y="339"/>
                    <a:pt x="258" y="319"/>
                    <a:pt x="269" y="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6338160" y="2096279"/>
              <a:ext cx="2174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" h="42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72960" y="2035079"/>
              <a:ext cx="192240" cy="23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5" h="650">
                  <a:moveTo>
                    <a:pt x="199" y="90"/>
                  </a:moveTo>
                  <a:cubicBezTo>
                    <a:pt x="202" y="70"/>
                    <a:pt x="213" y="31"/>
                    <a:pt x="213" y="28"/>
                  </a:cubicBezTo>
                  <a:cubicBezTo>
                    <a:pt x="213" y="11"/>
                    <a:pt x="202" y="0"/>
                    <a:pt x="185" y="0"/>
                  </a:cubicBezTo>
                  <a:cubicBezTo>
                    <a:pt x="182" y="0"/>
                    <a:pt x="154" y="0"/>
                    <a:pt x="146" y="36"/>
                  </a:cubicBezTo>
                  <a:lnTo>
                    <a:pt x="3" y="608"/>
                  </a:lnTo>
                  <a:cubicBezTo>
                    <a:pt x="0" y="619"/>
                    <a:pt x="0" y="622"/>
                    <a:pt x="0" y="624"/>
                  </a:cubicBezTo>
                  <a:cubicBezTo>
                    <a:pt x="0" y="638"/>
                    <a:pt x="11" y="650"/>
                    <a:pt x="28" y="650"/>
                  </a:cubicBezTo>
                  <a:cubicBezTo>
                    <a:pt x="48" y="650"/>
                    <a:pt x="59" y="633"/>
                    <a:pt x="62" y="630"/>
                  </a:cubicBezTo>
                  <a:cubicBezTo>
                    <a:pt x="67" y="622"/>
                    <a:pt x="78" y="568"/>
                    <a:pt x="115" y="417"/>
                  </a:cubicBezTo>
                  <a:cubicBezTo>
                    <a:pt x="148" y="442"/>
                    <a:pt x="193" y="448"/>
                    <a:pt x="213" y="448"/>
                  </a:cubicBezTo>
                  <a:cubicBezTo>
                    <a:pt x="280" y="448"/>
                    <a:pt x="319" y="403"/>
                    <a:pt x="342" y="375"/>
                  </a:cubicBezTo>
                  <a:cubicBezTo>
                    <a:pt x="350" y="420"/>
                    <a:pt x="386" y="448"/>
                    <a:pt x="431" y="448"/>
                  </a:cubicBezTo>
                  <a:cubicBezTo>
                    <a:pt x="465" y="448"/>
                    <a:pt x="487" y="426"/>
                    <a:pt x="504" y="392"/>
                  </a:cubicBezTo>
                  <a:cubicBezTo>
                    <a:pt x="521" y="358"/>
                    <a:pt x="535" y="297"/>
                    <a:pt x="535" y="297"/>
                  </a:cubicBezTo>
                  <a:cubicBezTo>
                    <a:pt x="535" y="286"/>
                    <a:pt x="524" y="286"/>
                    <a:pt x="521" y="286"/>
                  </a:cubicBezTo>
                  <a:cubicBezTo>
                    <a:pt x="512" y="286"/>
                    <a:pt x="510" y="288"/>
                    <a:pt x="507" y="302"/>
                  </a:cubicBezTo>
                  <a:cubicBezTo>
                    <a:pt x="490" y="367"/>
                    <a:pt x="473" y="426"/>
                    <a:pt x="434" y="426"/>
                  </a:cubicBezTo>
                  <a:cubicBezTo>
                    <a:pt x="406" y="426"/>
                    <a:pt x="403" y="400"/>
                    <a:pt x="403" y="381"/>
                  </a:cubicBezTo>
                  <a:cubicBezTo>
                    <a:pt x="403" y="358"/>
                    <a:pt x="414" y="314"/>
                    <a:pt x="423" y="277"/>
                  </a:cubicBezTo>
                  <a:lnTo>
                    <a:pt x="451" y="171"/>
                  </a:lnTo>
                  <a:cubicBezTo>
                    <a:pt x="454" y="157"/>
                    <a:pt x="465" y="118"/>
                    <a:pt x="468" y="104"/>
                  </a:cubicBezTo>
                  <a:cubicBezTo>
                    <a:pt x="473" y="81"/>
                    <a:pt x="482" y="45"/>
                    <a:pt x="482" y="36"/>
                  </a:cubicBezTo>
                  <a:cubicBezTo>
                    <a:pt x="482" y="20"/>
                    <a:pt x="468" y="11"/>
                    <a:pt x="454" y="11"/>
                  </a:cubicBezTo>
                  <a:cubicBezTo>
                    <a:pt x="448" y="11"/>
                    <a:pt x="423" y="11"/>
                    <a:pt x="414" y="45"/>
                  </a:cubicBezTo>
                  <a:lnTo>
                    <a:pt x="370" y="230"/>
                  </a:lnTo>
                  <a:cubicBezTo>
                    <a:pt x="358" y="280"/>
                    <a:pt x="347" y="322"/>
                    <a:pt x="344" y="330"/>
                  </a:cubicBezTo>
                  <a:cubicBezTo>
                    <a:pt x="342" y="336"/>
                    <a:pt x="294" y="426"/>
                    <a:pt x="216" y="426"/>
                  </a:cubicBezTo>
                  <a:cubicBezTo>
                    <a:pt x="165" y="426"/>
                    <a:pt x="143" y="392"/>
                    <a:pt x="143" y="339"/>
                  </a:cubicBezTo>
                  <a:cubicBezTo>
                    <a:pt x="143" y="311"/>
                    <a:pt x="148" y="283"/>
                    <a:pt x="157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6886440" y="208044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11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7034760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7133400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7205040" y="1880639"/>
              <a:ext cx="1105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459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68964" y="2767178"/>
            <a:ext cx="8041953" cy="7901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hangingPunct="0"/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Partition the data into K sets S = {S</a:t>
            </a:r>
            <a:r>
              <a:rPr lang="en-US" sz="2400" baseline="-33000" dirty="0">
                <a:latin typeface="DejaVu Sans" pitchFamily="18"/>
                <a:ea typeface="AR PL UKai CN" pitchFamily="2"/>
                <a:cs typeface="FreeSans" pitchFamily="2"/>
              </a:rPr>
              <a:t>1</a:t>
            </a:r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, S</a:t>
            </a:r>
            <a:r>
              <a:rPr lang="en-US" sz="2400" baseline="-33000" dirty="0">
                <a:latin typeface="DejaVu Sans" pitchFamily="18"/>
                <a:ea typeface="AR PL UKai CN" pitchFamily="2"/>
                <a:cs typeface="FreeSans" pitchFamily="2"/>
              </a:rPr>
              <a:t>2</a:t>
            </a:r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, … S</a:t>
            </a:r>
            <a:r>
              <a:rPr lang="en-US" sz="2400" baseline="-33000" dirty="0">
                <a:latin typeface="DejaVu Sans" pitchFamily="18"/>
                <a:ea typeface="AR PL UKai CN" pitchFamily="2"/>
                <a:cs typeface="FreeSans" pitchFamily="2"/>
              </a:rPr>
              <a:t>K</a:t>
            </a:r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} with corresponding centers </a:t>
            </a:r>
            <a:r>
              <a:rPr lang="en-US" sz="2400" dirty="0" err="1">
                <a:latin typeface="DejaVu Sans" pitchFamily="34"/>
                <a:ea typeface="DejaVu Sans" pitchFamily="34"/>
                <a:cs typeface="DejaVu Sans" pitchFamily="34"/>
              </a:rPr>
              <a:t>μ</a:t>
            </a:r>
            <a:r>
              <a:rPr lang="en-US" sz="2400" baseline="-33000" dirty="0" err="1">
                <a:latin typeface="DejaVu Sans" pitchFamily="34"/>
                <a:ea typeface="DejaVu Sans" pitchFamily="34"/>
                <a:cs typeface="DejaVu Sans" pitchFamily="34"/>
              </a:rPr>
              <a:t>i</a:t>
            </a:r>
            <a:endParaRPr lang="en-US" sz="2400" baseline="-33000" dirty="0">
              <a:latin typeface="DejaVu Sans" pitchFamily="34"/>
              <a:ea typeface="DejaVu Sans" pitchFamily="34"/>
              <a:cs typeface="DejaVu Sans" pitchFamily="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68964" y="3872342"/>
            <a:ext cx="8173601" cy="4363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Partition such that variance in each partition is as low as possible</a:t>
            </a:r>
          </a:p>
        </p:txBody>
      </p:sp>
      <p:sp>
        <p:nvSpPr>
          <p:cNvPr id="47" name="Freeform 46"/>
          <p:cNvSpPr/>
          <p:nvPr/>
        </p:nvSpPr>
        <p:spPr>
          <a:xfrm>
            <a:off x="2820096" y="564055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3566592" y="5059944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230144" y="564055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3649536" y="481111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147200" y="5806440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064256" y="5557608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2654208" y="5889384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3068928" y="5806440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2985984" y="564055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93663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/>
            <a:r>
              <a:rPr lang="en-US" sz="3964">
                <a:latin typeface="Arial"/>
              </a:rPr>
              <a:t>K-means algorithm</a:t>
            </a:r>
          </a:p>
        </p:txBody>
      </p:sp>
      <p:sp>
        <p:nvSpPr>
          <p:cNvPr id="47" name="Freeform 46"/>
          <p:cNvSpPr/>
          <p:nvPr/>
        </p:nvSpPr>
        <p:spPr>
          <a:xfrm>
            <a:off x="2820096" y="564055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420E"/>
          </a:solidFill>
          <a:ln w="0">
            <a:solidFill>
              <a:srgbClr val="FF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3566592" y="5059944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230144" y="564055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579D1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3649536" y="481111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4147200" y="5806440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579D1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064256" y="5557608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579D1C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2654208" y="5889384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420E"/>
          </a:solidFill>
          <a:ln w="0">
            <a:solidFill>
              <a:srgbClr val="FF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3068928" y="5806440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420E"/>
          </a:solidFill>
          <a:ln w="0">
            <a:solidFill>
              <a:srgbClr val="FF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2985984" y="5640552"/>
            <a:ext cx="165888" cy="1658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420E"/>
          </a:solidFill>
          <a:ln w="0">
            <a:solidFill>
              <a:srgbClr val="FF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6" name="Straight Connector 55"/>
          <p:cNvSpPr/>
          <p:nvPr/>
        </p:nvSpPr>
        <p:spPr>
          <a:xfrm>
            <a:off x="2156544" y="4728169"/>
            <a:ext cx="1410049" cy="91238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/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7" name="Straight Connector 56"/>
          <p:cNvSpPr/>
          <p:nvPr/>
        </p:nvSpPr>
        <p:spPr>
          <a:xfrm flipV="1">
            <a:off x="3566592" y="4396393"/>
            <a:ext cx="1741824" cy="124415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/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8" name="Straight Connector 57"/>
          <p:cNvSpPr/>
          <p:nvPr/>
        </p:nvSpPr>
        <p:spPr>
          <a:xfrm>
            <a:off x="3566592" y="5640552"/>
            <a:ext cx="0" cy="99532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/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2820096" y="5723496"/>
            <a:ext cx="248832" cy="248832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FF420E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4064256" y="5640552"/>
            <a:ext cx="248832" cy="248832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00CC33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3566592" y="4894383"/>
            <a:ext cx="248832" cy="248505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10800"/>
              <a:gd name="f9" fmla="val -2147483647"/>
              <a:gd name="f10" fmla="val 2147483647"/>
              <a:gd name="f11" fmla="+- 0 0 0"/>
              <a:gd name="f12" fmla="abs f4"/>
              <a:gd name="f13" fmla="abs f5"/>
              <a:gd name="f14" fmla="abs f6"/>
              <a:gd name="f15" fmla="pin 0 f0 10800"/>
              <a:gd name="f16" fmla="*/ f11 f1 1"/>
              <a:gd name="f17" fmla="?: f12 f4 1"/>
              <a:gd name="f18" fmla="?: f13 f5 1"/>
              <a:gd name="f19" fmla="?: f14 f6 1"/>
              <a:gd name="f20" fmla="*/ f15 10799 1"/>
              <a:gd name="f21" fmla="*/ f16 1 f3"/>
              <a:gd name="f22" fmla="*/ f17 1 21600"/>
              <a:gd name="f23" fmla="*/ f18 1 21600"/>
              <a:gd name="f24" fmla="*/ 21600 f17 1"/>
              <a:gd name="f25" fmla="*/ 21600 f18 1"/>
              <a:gd name="f26" fmla="*/ f20 1 10800"/>
              <a:gd name="f27" fmla="+- f21 0 f2"/>
              <a:gd name="f28" fmla="min f23 f22"/>
              <a:gd name="f29" fmla="*/ f24 1 f19"/>
              <a:gd name="f30" fmla="*/ f25 1 f19"/>
              <a:gd name="f31" fmla="val f26"/>
              <a:gd name="f32" fmla="+- f29 0 f26"/>
              <a:gd name="f33" fmla="+- f30 0 f26"/>
              <a:gd name="f34" fmla="*/ f15 f28 1"/>
              <a:gd name="f35" fmla="*/ f7 f28 1"/>
              <a:gd name="f36" fmla="*/ f31 f28 1"/>
              <a:gd name="f37" fmla="*/ f29 f28 1"/>
              <a:gd name="f38" fmla="*/ f30 f28 1"/>
              <a:gd name="f39" fmla="*/ 10800 f28 1"/>
              <a:gd name="f40" fmla="*/ f32 f28 1"/>
              <a:gd name="f41" fmla="*/ f33 f28 1"/>
            </a:gdLst>
            <a:ahLst>
              <a:ahXY gdRefX="f0" minX="f7" maxX="f8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39" y="f35"/>
              </a:cxn>
              <a:cxn ang="f27">
                <a:pos x="f35" y="f39"/>
              </a:cxn>
              <a:cxn ang="f27">
                <a:pos x="f39" y="f38"/>
              </a:cxn>
              <a:cxn ang="f27">
                <a:pos x="f37" y="f39"/>
              </a:cxn>
            </a:cxnLst>
            <a:rect l="f36" t="f36" r="f40" b="f41"/>
            <a:pathLst>
              <a:path>
                <a:moveTo>
                  <a:pt x="f36" y="f35"/>
                </a:moveTo>
                <a:lnTo>
                  <a:pt x="f40" y="f35"/>
                </a:lnTo>
                <a:lnTo>
                  <a:pt x="f40" y="f36"/>
                </a:lnTo>
                <a:lnTo>
                  <a:pt x="f37" y="f36"/>
                </a:lnTo>
                <a:lnTo>
                  <a:pt x="f37" y="f41"/>
                </a:lnTo>
                <a:lnTo>
                  <a:pt x="f40" y="f41"/>
                </a:lnTo>
                <a:lnTo>
                  <a:pt x="f40" y="f38"/>
                </a:lnTo>
                <a:lnTo>
                  <a:pt x="f36" y="f38"/>
                </a:lnTo>
                <a:lnTo>
                  <a:pt x="f36" y="f41"/>
                </a:lnTo>
                <a:lnTo>
                  <a:pt x="f35" y="f41"/>
                </a:lnTo>
                <a:lnTo>
                  <a:pt x="f35" y="f36"/>
                </a:lnTo>
                <a:lnTo>
                  <a:pt x="f36" y="f36"/>
                </a:lnTo>
                <a:lnTo>
                  <a:pt x="f36" y="f35"/>
                </a:lnTo>
                <a:close/>
              </a:path>
            </a:pathLst>
          </a:custGeom>
          <a:solidFill>
            <a:srgbClr val="00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81638" tIns="40819" rIns="81638" bIns="40819" anchor="ctr" anchorCtr="0" compatLnSpc="0">
            <a:noAutofit/>
          </a:bodyPr>
          <a:lstStyle/>
          <a:p>
            <a:pPr hangingPunct="0"/>
            <a:endParaRPr lang="en-US" sz="1633">
              <a:latin typeface="DejaVu Sans" pitchFamily="18"/>
              <a:ea typeface="AR PL UKai CN" pitchFamily="2"/>
              <a:cs typeface="FreeSans" pitchFamily="2"/>
            </a:endParaRPr>
          </a:p>
        </p:txBody>
      </p:sp>
      <p:grpSp>
        <p:nvGrpSpPr>
          <p:cNvPr id="62" name="Group 61" descr="28§display§\underset{S, \mu_{i, i = 1..K}}{\operatorname{argmin}}  \sum_{i=1}^{K}\sum_{x\in S_i} || x- \mu_i||^2§svg§600§FALSE§" title="TexMaths"/>
          <p:cNvGrpSpPr/>
          <p:nvPr/>
        </p:nvGrpSpPr>
        <p:grpSpPr>
          <a:xfrm>
            <a:off x="2821402" y="1432940"/>
            <a:ext cx="3828159" cy="974430"/>
            <a:chOff x="3110399" y="1579319"/>
            <a:chExt cx="4220280" cy="1074241"/>
          </a:xfrm>
        </p:grpSpPr>
        <p:sp>
          <p:nvSpPr>
            <p:cNvPr id="63" name="Freeform 62"/>
            <p:cNvSpPr/>
            <p:nvPr/>
          </p:nvSpPr>
          <p:spPr>
            <a:xfrm>
              <a:off x="3110399" y="1580400"/>
              <a:ext cx="4220280" cy="1071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24" h="2977">
                  <a:moveTo>
                    <a:pt x="5861" y="2977"/>
                  </a:moveTo>
                  <a:lnTo>
                    <a:pt x="0" y="2977"/>
                  </a:lnTo>
                  <a:lnTo>
                    <a:pt x="0" y="0"/>
                  </a:lnTo>
                  <a:lnTo>
                    <a:pt x="11724" y="0"/>
                  </a:lnTo>
                  <a:lnTo>
                    <a:pt x="11724" y="2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280680" y="2032919"/>
              <a:ext cx="16092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54">
                  <a:moveTo>
                    <a:pt x="288" y="370"/>
                  </a:moveTo>
                  <a:cubicBezTo>
                    <a:pt x="291" y="409"/>
                    <a:pt x="319" y="451"/>
                    <a:pt x="367" y="451"/>
                  </a:cubicBezTo>
                  <a:cubicBezTo>
                    <a:pt x="386" y="451"/>
                    <a:pt x="448" y="437"/>
                    <a:pt x="448" y="356"/>
                  </a:cubicBezTo>
                  <a:lnTo>
                    <a:pt x="448" y="300"/>
                  </a:lnTo>
                  <a:lnTo>
                    <a:pt x="423" y="300"/>
                  </a:lnTo>
                  <a:lnTo>
                    <a:pt x="423" y="356"/>
                  </a:lnTo>
                  <a:cubicBezTo>
                    <a:pt x="423" y="412"/>
                    <a:pt x="398" y="420"/>
                    <a:pt x="386" y="420"/>
                  </a:cubicBezTo>
                  <a:cubicBezTo>
                    <a:pt x="353" y="420"/>
                    <a:pt x="350" y="375"/>
                    <a:pt x="350" y="370"/>
                  </a:cubicBezTo>
                  <a:lnTo>
                    <a:pt x="350" y="171"/>
                  </a:lnTo>
                  <a:cubicBezTo>
                    <a:pt x="350" y="129"/>
                    <a:pt x="350" y="92"/>
                    <a:pt x="314" y="53"/>
                  </a:cubicBezTo>
                  <a:cubicBezTo>
                    <a:pt x="274" y="17"/>
                    <a:pt x="227" y="0"/>
                    <a:pt x="179" y="0"/>
                  </a:cubicBezTo>
                  <a:cubicBezTo>
                    <a:pt x="98" y="0"/>
                    <a:pt x="28" y="48"/>
                    <a:pt x="28" y="112"/>
                  </a:cubicBezTo>
                  <a:cubicBezTo>
                    <a:pt x="28" y="143"/>
                    <a:pt x="48" y="160"/>
                    <a:pt x="76" y="160"/>
                  </a:cubicBezTo>
                  <a:cubicBezTo>
                    <a:pt x="101" y="160"/>
                    <a:pt x="120" y="140"/>
                    <a:pt x="120" y="112"/>
                  </a:cubicBezTo>
                  <a:cubicBezTo>
                    <a:pt x="120" y="101"/>
                    <a:pt x="115" y="67"/>
                    <a:pt x="70" y="67"/>
                  </a:cubicBezTo>
                  <a:cubicBezTo>
                    <a:pt x="95" y="34"/>
                    <a:pt x="146" y="22"/>
                    <a:pt x="176" y="22"/>
                  </a:cubicBezTo>
                  <a:cubicBezTo>
                    <a:pt x="224" y="22"/>
                    <a:pt x="280" y="62"/>
                    <a:pt x="280" y="148"/>
                  </a:cubicBezTo>
                  <a:lnTo>
                    <a:pt x="280" y="185"/>
                  </a:lnTo>
                  <a:cubicBezTo>
                    <a:pt x="230" y="188"/>
                    <a:pt x="162" y="190"/>
                    <a:pt x="98" y="221"/>
                  </a:cubicBezTo>
                  <a:cubicBezTo>
                    <a:pt x="25" y="255"/>
                    <a:pt x="0" y="305"/>
                    <a:pt x="0" y="350"/>
                  </a:cubicBezTo>
                  <a:cubicBezTo>
                    <a:pt x="0" y="428"/>
                    <a:pt x="95" y="454"/>
                    <a:pt x="160" y="454"/>
                  </a:cubicBezTo>
                  <a:cubicBezTo>
                    <a:pt x="224" y="454"/>
                    <a:pt x="269" y="414"/>
                    <a:pt x="288" y="370"/>
                  </a:cubicBezTo>
                  <a:close/>
                  <a:moveTo>
                    <a:pt x="280" y="207"/>
                  </a:moveTo>
                  <a:lnTo>
                    <a:pt x="280" y="305"/>
                  </a:lnTo>
                  <a:cubicBezTo>
                    <a:pt x="280" y="400"/>
                    <a:pt x="210" y="434"/>
                    <a:pt x="165" y="434"/>
                  </a:cubicBezTo>
                  <a:cubicBezTo>
                    <a:pt x="118" y="434"/>
                    <a:pt x="76" y="398"/>
                    <a:pt x="76" y="347"/>
                  </a:cubicBezTo>
                  <a:cubicBezTo>
                    <a:pt x="76" y="294"/>
                    <a:pt x="118" y="213"/>
                    <a:pt x="280" y="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3453120" y="2035079"/>
              <a:ext cx="1195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437">
                  <a:moveTo>
                    <a:pt x="137" y="109"/>
                  </a:moveTo>
                  <a:lnTo>
                    <a:pt x="137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9" y="437"/>
                    <a:pt x="84" y="434"/>
                    <a:pt x="112" y="434"/>
                  </a:cubicBezTo>
                  <a:cubicBezTo>
                    <a:pt x="154" y="434"/>
                    <a:pt x="199" y="434"/>
                    <a:pt x="238" y="437"/>
                  </a:cubicBezTo>
                  <a:lnTo>
                    <a:pt x="238" y="406"/>
                  </a:lnTo>
                  <a:lnTo>
                    <a:pt x="218" y="406"/>
                  </a:lnTo>
                  <a:cubicBezTo>
                    <a:pt x="146" y="406"/>
                    <a:pt x="143" y="395"/>
                    <a:pt x="143" y="361"/>
                  </a:cubicBezTo>
                  <a:lnTo>
                    <a:pt x="143" y="207"/>
                  </a:lnTo>
                  <a:cubicBezTo>
                    <a:pt x="143" y="109"/>
                    <a:pt x="185" y="22"/>
                    <a:pt x="260" y="22"/>
                  </a:cubicBezTo>
                  <a:cubicBezTo>
                    <a:pt x="266" y="22"/>
                    <a:pt x="269" y="22"/>
                    <a:pt x="272" y="22"/>
                  </a:cubicBezTo>
                  <a:cubicBezTo>
                    <a:pt x="269" y="22"/>
                    <a:pt x="249" y="36"/>
                    <a:pt x="249" y="62"/>
                  </a:cubicBezTo>
                  <a:cubicBezTo>
                    <a:pt x="249" y="90"/>
                    <a:pt x="269" y="104"/>
                    <a:pt x="291" y="104"/>
                  </a:cubicBezTo>
                  <a:cubicBezTo>
                    <a:pt x="308" y="104"/>
                    <a:pt x="333" y="92"/>
                    <a:pt x="333" y="62"/>
                  </a:cubicBezTo>
                  <a:cubicBezTo>
                    <a:pt x="333" y="28"/>
                    <a:pt x="302" y="0"/>
                    <a:pt x="260" y="0"/>
                  </a:cubicBezTo>
                  <a:cubicBezTo>
                    <a:pt x="188" y="0"/>
                    <a:pt x="151" y="67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3591360" y="2031839"/>
              <a:ext cx="163080" cy="23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" h="652">
                  <a:moveTo>
                    <a:pt x="193" y="277"/>
                  </a:moveTo>
                  <a:cubicBezTo>
                    <a:pt x="106" y="277"/>
                    <a:pt x="106" y="179"/>
                    <a:pt x="106" y="157"/>
                  </a:cubicBezTo>
                  <a:cubicBezTo>
                    <a:pt x="106" y="129"/>
                    <a:pt x="106" y="98"/>
                    <a:pt x="120" y="73"/>
                  </a:cubicBezTo>
                  <a:cubicBezTo>
                    <a:pt x="129" y="62"/>
                    <a:pt x="151" y="34"/>
                    <a:pt x="193" y="34"/>
                  </a:cubicBezTo>
                  <a:cubicBezTo>
                    <a:pt x="277" y="34"/>
                    <a:pt x="277" y="132"/>
                    <a:pt x="277" y="154"/>
                  </a:cubicBezTo>
                  <a:cubicBezTo>
                    <a:pt x="277" y="182"/>
                    <a:pt x="277" y="213"/>
                    <a:pt x="263" y="238"/>
                  </a:cubicBezTo>
                  <a:cubicBezTo>
                    <a:pt x="255" y="249"/>
                    <a:pt x="232" y="277"/>
                    <a:pt x="193" y="277"/>
                  </a:cubicBezTo>
                  <a:close/>
                  <a:moveTo>
                    <a:pt x="78" y="316"/>
                  </a:moveTo>
                  <a:cubicBezTo>
                    <a:pt x="78" y="314"/>
                    <a:pt x="78" y="288"/>
                    <a:pt x="95" y="269"/>
                  </a:cubicBezTo>
                  <a:cubicBezTo>
                    <a:pt x="132" y="297"/>
                    <a:pt x="174" y="300"/>
                    <a:pt x="193" y="300"/>
                  </a:cubicBezTo>
                  <a:cubicBezTo>
                    <a:pt x="283" y="300"/>
                    <a:pt x="353" y="232"/>
                    <a:pt x="353" y="157"/>
                  </a:cubicBezTo>
                  <a:cubicBezTo>
                    <a:pt x="353" y="120"/>
                    <a:pt x="336" y="84"/>
                    <a:pt x="311" y="62"/>
                  </a:cubicBezTo>
                  <a:cubicBezTo>
                    <a:pt x="347" y="28"/>
                    <a:pt x="384" y="22"/>
                    <a:pt x="400" y="22"/>
                  </a:cubicBezTo>
                  <a:cubicBezTo>
                    <a:pt x="403" y="22"/>
                    <a:pt x="409" y="22"/>
                    <a:pt x="412" y="22"/>
                  </a:cubicBezTo>
                  <a:cubicBezTo>
                    <a:pt x="400" y="28"/>
                    <a:pt x="395" y="36"/>
                    <a:pt x="395" y="50"/>
                  </a:cubicBezTo>
                  <a:cubicBezTo>
                    <a:pt x="395" y="67"/>
                    <a:pt x="409" y="78"/>
                    <a:pt x="423" y="78"/>
                  </a:cubicBezTo>
                  <a:cubicBezTo>
                    <a:pt x="434" y="78"/>
                    <a:pt x="454" y="70"/>
                    <a:pt x="454" y="48"/>
                  </a:cubicBezTo>
                  <a:cubicBezTo>
                    <a:pt x="454" y="31"/>
                    <a:pt x="440" y="0"/>
                    <a:pt x="403" y="0"/>
                  </a:cubicBezTo>
                  <a:cubicBezTo>
                    <a:pt x="384" y="0"/>
                    <a:pt x="339" y="6"/>
                    <a:pt x="297" y="48"/>
                  </a:cubicBezTo>
                  <a:cubicBezTo>
                    <a:pt x="255" y="14"/>
                    <a:pt x="213" y="11"/>
                    <a:pt x="193" y="11"/>
                  </a:cubicBezTo>
                  <a:cubicBezTo>
                    <a:pt x="101" y="11"/>
                    <a:pt x="31" y="78"/>
                    <a:pt x="31" y="154"/>
                  </a:cubicBezTo>
                  <a:cubicBezTo>
                    <a:pt x="31" y="199"/>
                    <a:pt x="53" y="235"/>
                    <a:pt x="78" y="258"/>
                  </a:cubicBezTo>
                  <a:cubicBezTo>
                    <a:pt x="64" y="272"/>
                    <a:pt x="48" y="305"/>
                    <a:pt x="48" y="339"/>
                  </a:cubicBezTo>
                  <a:cubicBezTo>
                    <a:pt x="48" y="370"/>
                    <a:pt x="62" y="406"/>
                    <a:pt x="92" y="426"/>
                  </a:cubicBezTo>
                  <a:cubicBezTo>
                    <a:pt x="31" y="442"/>
                    <a:pt x="0" y="487"/>
                    <a:pt x="0" y="526"/>
                  </a:cubicBezTo>
                  <a:cubicBezTo>
                    <a:pt x="0" y="596"/>
                    <a:pt x="98" y="652"/>
                    <a:pt x="218" y="652"/>
                  </a:cubicBezTo>
                  <a:cubicBezTo>
                    <a:pt x="336" y="652"/>
                    <a:pt x="440" y="602"/>
                    <a:pt x="440" y="524"/>
                  </a:cubicBezTo>
                  <a:cubicBezTo>
                    <a:pt x="440" y="490"/>
                    <a:pt x="426" y="440"/>
                    <a:pt x="375" y="412"/>
                  </a:cubicBezTo>
                  <a:cubicBezTo>
                    <a:pt x="322" y="384"/>
                    <a:pt x="263" y="384"/>
                    <a:pt x="204" y="384"/>
                  </a:cubicBezTo>
                  <a:cubicBezTo>
                    <a:pt x="179" y="384"/>
                    <a:pt x="137" y="384"/>
                    <a:pt x="129" y="384"/>
                  </a:cubicBezTo>
                  <a:cubicBezTo>
                    <a:pt x="98" y="378"/>
                    <a:pt x="78" y="347"/>
                    <a:pt x="78" y="316"/>
                  </a:cubicBezTo>
                  <a:close/>
                  <a:moveTo>
                    <a:pt x="221" y="627"/>
                  </a:moveTo>
                  <a:cubicBezTo>
                    <a:pt x="120" y="627"/>
                    <a:pt x="50" y="577"/>
                    <a:pt x="50" y="526"/>
                  </a:cubicBezTo>
                  <a:cubicBezTo>
                    <a:pt x="50" y="482"/>
                    <a:pt x="90" y="442"/>
                    <a:pt x="132" y="440"/>
                  </a:cubicBezTo>
                  <a:lnTo>
                    <a:pt x="190" y="440"/>
                  </a:lnTo>
                  <a:cubicBezTo>
                    <a:pt x="277" y="440"/>
                    <a:pt x="386" y="440"/>
                    <a:pt x="386" y="526"/>
                  </a:cubicBezTo>
                  <a:cubicBezTo>
                    <a:pt x="386" y="580"/>
                    <a:pt x="316" y="627"/>
                    <a:pt x="221" y="6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3768480" y="2035079"/>
              <a:ext cx="2768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88" y="437"/>
                    <a:pt x="221" y="437"/>
                  </a:cubicBezTo>
                  <a:lnTo>
                    <a:pt x="221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77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08" y="437"/>
                    <a:pt x="358" y="434"/>
                    <a:pt x="386" y="434"/>
                  </a:cubicBezTo>
                  <a:cubicBezTo>
                    <a:pt x="412" y="434"/>
                    <a:pt x="462" y="437"/>
                    <a:pt x="496" y="437"/>
                  </a:cubicBezTo>
                  <a:lnTo>
                    <a:pt x="496" y="406"/>
                  </a:lnTo>
                  <a:cubicBezTo>
                    <a:pt x="431" y="406"/>
                    <a:pt x="420" y="406"/>
                    <a:pt x="420" y="361"/>
                  </a:cubicBezTo>
                  <a:lnTo>
                    <a:pt x="420" y="179"/>
                  </a:lnTo>
                  <a:cubicBezTo>
                    <a:pt x="420" y="78"/>
                    <a:pt x="490" y="22"/>
                    <a:pt x="554" y="22"/>
                  </a:cubicBezTo>
                  <a:cubicBezTo>
                    <a:pt x="616" y="22"/>
                    <a:pt x="627" y="76"/>
                    <a:pt x="627" y="132"/>
                  </a:cubicBezTo>
                  <a:lnTo>
                    <a:pt x="627" y="361"/>
                  </a:lnTo>
                  <a:cubicBezTo>
                    <a:pt x="627" y="406"/>
                    <a:pt x="616" y="406"/>
                    <a:pt x="549" y="406"/>
                  </a:cubicBezTo>
                  <a:lnTo>
                    <a:pt x="549" y="437"/>
                  </a:lnTo>
                  <a:cubicBezTo>
                    <a:pt x="582" y="437"/>
                    <a:pt x="633" y="434"/>
                    <a:pt x="661" y="434"/>
                  </a:cubicBezTo>
                  <a:cubicBezTo>
                    <a:pt x="686" y="434"/>
                    <a:pt x="739" y="437"/>
                    <a:pt x="770" y="437"/>
                  </a:cubicBezTo>
                  <a:lnTo>
                    <a:pt x="770" y="406"/>
                  </a:lnTo>
                  <a:cubicBezTo>
                    <a:pt x="720" y="406"/>
                    <a:pt x="694" y="406"/>
                    <a:pt x="694" y="378"/>
                  </a:cubicBezTo>
                  <a:lnTo>
                    <a:pt x="694" y="188"/>
                  </a:lnTo>
                  <a:cubicBezTo>
                    <a:pt x="694" y="104"/>
                    <a:pt x="694" y="73"/>
                    <a:pt x="664" y="36"/>
                  </a:cubicBezTo>
                  <a:cubicBezTo>
                    <a:pt x="650" y="20"/>
                    <a:pt x="616" y="0"/>
                    <a:pt x="560" y="0"/>
                  </a:cubicBezTo>
                  <a:cubicBezTo>
                    <a:pt x="476" y="0"/>
                    <a:pt x="434" y="59"/>
                    <a:pt x="417" y="98"/>
                  </a:cubicBezTo>
                  <a:cubicBezTo>
                    <a:pt x="403" y="11"/>
                    <a:pt x="330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062960" y="1955160"/>
              <a:ext cx="76320" cy="23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661">
                  <a:moveTo>
                    <a:pt x="143" y="224"/>
                  </a:moveTo>
                  <a:lnTo>
                    <a:pt x="3" y="235"/>
                  </a:lnTo>
                  <a:lnTo>
                    <a:pt x="3" y="266"/>
                  </a:lnTo>
                  <a:cubicBezTo>
                    <a:pt x="70" y="266"/>
                    <a:pt x="78" y="272"/>
                    <a:pt x="78" y="319"/>
                  </a:cubicBezTo>
                  <a:lnTo>
                    <a:pt x="78" y="585"/>
                  </a:lnTo>
                  <a:cubicBezTo>
                    <a:pt x="78" y="630"/>
                    <a:pt x="67" y="630"/>
                    <a:pt x="0" y="630"/>
                  </a:cubicBezTo>
                  <a:lnTo>
                    <a:pt x="0" y="661"/>
                  </a:lnTo>
                  <a:cubicBezTo>
                    <a:pt x="31" y="661"/>
                    <a:pt x="87" y="658"/>
                    <a:pt x="109" y="658"/>
                  </a:cubicBezTo>
                  <a:cubicBezTo>
                    <a:pt x="146" y="658"/>
                    <a:pt x="179" y="661"/>
                    <a:pt x="213" y="661"/>
                  </a:cubicBezTo>
                  <a:lnTo>
                    <a:pt x="213" y="630"/>
                  </a:lnTo>
                  <a:cubicBezTo>
                    <a:pt x="148" y="630"/>
                    <a:pt x="143" y="624"/>
                    <a:pt x="143" y="588"/>
                  </a:cubicBezTo>
                  <a:close/>
                  <a:moveTo>
                    <a:pt x="148" y="53"/>
                  </a:moveTo>
                  <a:cubicBezTo>
                    <a:pt x="148" y="20"/>
                    <a:pt x="123" y="0"/>
                    <a:pt x="95" y="0"/>
                  </a:cubicBezTo>
                  <a:cubicBezTo>
                    <a:pt x="64" y="0"/>
                    <a:pt x="42" y="28"/>
                    <a:pt x="42" y="53"/>
                  </a:cubicBezTo>
                  <a:cubicBezTo>
                    <a:pt x="42" y="78"/>
                    <a:pt x="64" y="104"/>
                    <a:pt x="95" y="104"/>
                  </a:cubicBezTo>
                  <a:cubicBezTo>
                    <a:pt x="123" y="104"/>
                    <a:pt x="148" y="84"/>
                    <a:pt x="14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160880" y="2035079"/>
              <a:ext cx="1789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90" y="437"/>
                    <a:pt x="224" y="437"/>
                  </a:cubicBezTo>
                  <a:lnTo>
                    <a:pt x="224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80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11" y="437"/>
                    <a:pt x="361" y="434"/>
                    <a:pt x="386" y="434"/>
                  </a:cubicBezTo>
                  <a:cubicBezTo>
                    <a:pt x="412" y="434"/>
                    <a:pt x="465" y="437"/>
                    <a:pt x="498" y="437"/>
                  </a:cubicBezTo>
                  <a:lnTo>
                    <a:pt x="498" y="406"/>
                  </a:lnTo>
                  <a:cubicBezTo>
                    <a:pt x="445" y="406"/>
                    <a:pt x="423" y="406"/>
                    <a:pt x="420" y="378"/>
                  </a:cubicBezTo>
                  <a:lnTo>
                    <a:pt x="420" y="188"/>
                  </a:lnTo>
                  <a:cubicBezTo>
                    <a:pt x="420" y="104"/>
                    <a:pt x="420" y="73"/>
                    <a:pt x="389" y="36"/>
                  </a:cubicBezTo>
                  <a:cubicBezTo>
                    <a:pt x="375" y="20"/>
                    <a:pt x="344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128400" y="2315160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37" y="0"/>
                    <a:pt x="431" y="0"/>
                  </a:cubicBezTo>
                  <a:cubicBezTo>
                    <a:pt x="428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8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8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09839" y="2461320"/>
              <a:ext cx="32040" cy="7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" h="216">
                  <a:moveTo>
                    <a:pt x="70" y="70"/>
                  </a:moveTo>
                  <a:cubicBezTo>
                    <a:pt x="70" y="106"/>
                    <a:pt x="64" y="151"/>
                    <a:pt x="14" y="196"/>
                  </a:cubicBezTo>
                  <a:cubicBezTo>
                    <a:pt x="11" y="199"/>
                    <a:pt x="11" y="202"/>
                    <a:pt x="11" y="204"/>
                  </a:cubicBezTo>
                  <a:cubicBezTo>
                    <a:pt x="11" y="210"/>
                    <a:pt x="17" y="216"/>
                    <a:pt x="20" y="216"/>
                  </a:cubicBezTo>
                  <a:cubicBezTo>
                    <a:pt x="31" y="216"/>
                    <a:pt x="90" y="160"/>
                    <a:pt x="90" y="76"/>
                  </a:cubicBezTo>
                  <a:cubicBezTo>
                    <a:pt x="90" y="34"/>
                    <a:pt x="73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2"/>
                    <a:pt x="17" y="81"/>
                    <a:pt x="42" y="81"/>
                  </a:cubicBezTo>
                  <a:cubicBezTo>
                    <a:pt x="59" y="81"/>
                    <a:pt x="70" y="70"/>
                    <a:pt x="70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3378600" y="2379600"/>
              <a:ext cx="1486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4" h="454">
                  <a:moveTo>
                    <a:pt x="3" y="417"/>
                  </a:moveTo>
                  <a:cubicBezTo>
                    <a:pt x="0" y="428"/>
                    <a:pt x="0" y="431"/>
                    <a:pt x="0" y="431"/>
                  </a:cubicBezTo>
                  <a:cubicBezTo>
                    <a:pt x="0" y="448"/>
                    <a:pt x="11" y="454"/>
                    <a:pt x="22" y="454"/>
                  </a:cubicBezTo>
                  <a:cubicBezTo>
                    <a:pt x="48" y="454"/>
                    <a:pt x="53" y="431"/>
                    <a:pt x="56" y="420"/>
                  </a:cubicBezTo>
                  <a:cubicBezTo>
                    <a:pt x="59" y="417"/>
                    <a:pt x="73" y="361"/>
                    <a:pt x="90" y="291"/>
                  </a:cubicBezTo>
                  <a:cubicBezTo>
                    <a:pt x="109" y="308"/>
                    <a:pt x="137" y="314"/>
                    <a:pt x="162" y="314"/>
                  </a:cubicBezTo>
                  <a:cubicBezTo>
                    <a:pt x="224" y="314"/>
                    <a:pt x="260" y="263"/>
                    <a:pt x="263" y="263"/>
                  </a:cubicBezTo>
                  <a:cubicBezTo>
                    <a:pt x="277" y="311"/>
                    <a:pt x="325" y="314"/>
                    <a:pt x="333" y="314"/>
                  </a:cubicBezTo>
                  <a:cubicBezTo>
                    <a:pt x="358" y="314"/>
                    <a:pt x="375" y="297"/>
                    <a:pt x="389" y="277"/>
                  </a:cubicBezTo>
                  <a:cubicBezTo>
                    <a:pt x="403" y="249"/>
                    <a:pt x="414" y="210"/>
                    <a:pt x="414" y="207"/>
                  </a:cubicBezTo>
                  <a:cubicBezTo>
                    <a:pt x="414" y="199"/>
                    <a:pt x="403" y="199"/>
                    <a:pt x="403" y="199"/>
                  </a:cubicBezTo>
                  <a:cubicBezTo>
                    <a:pt x="392" y="199"/>
                    <a:pt x="392" y="202"/>
                    <a:pt x="386" y="218"/>
                  </a:cubicBezTo>
                  <a:cubicBezTo>
                    <a:pt x="378" y="252"/>
                    <a:pt x="367" y="294"/>
                    <a:pt x="336" y="294"/>
                  </a:cubicBezTo>
                  <a:cubicBezTo>
                    <a:pt x="319" y="294"/>
                    <a:pt x="314" y="277"/>
                    <a:pt x="314" y="260"/>
                  </a:cubicBezTo>
                  <a:cubicBezTo>
                    <a:pt x="314" y="246"/>
                    <a:pt x="319" y="221"/>
                    <a:pt x="325" y="204"/>
                  </a:cubicBezTo>
                  <a:cubicBezTo>
                    <a:pt x="328" y="185"/>
                    <a:pt x="336" y="157"/>
                    <a:pt x="339" y="143"/>
                  </a:cubicBezTo>
                  <a:lnTo>
                    <a:pt x="356" y="81"/>
                  </a:lnTo>
                  <a:cubicBezTo>
                    <a:pt x="358" y="64"/>
                    <a:pt x="367" y="34"/>
                    <a:pt x="367" y="28"/>
                  </a:cubicBezTo>
                  <a:cubicBezTo>
                    <a:pt x="367" y="14"/>
                    <a:pt x="356" y="6"/>
                    <a:pt x="344" y="6"/>
                  </a:cubicBezTo>
                  <a:cubicBezTo>
                    <a:pt x="336" y="6"/>
                    <a:pt x="322" y="11"/>
                    <a:pt x="316" y="22"/>
                  </a:cubicBezTo>
                  <a:cubicBezTo>
                    <a:pt x="314" y="28"/>
                    <a:pt x="308" y="50"/>
                    <a:pt x="305" y="64"/>
                  </a:cubicBezTo>
                  <a:lnTo>
                    <a:pt x="291" y="120"/>
                  </a:lnTo>
                  <a:lnTo>
                    <a:pt x="269" y="207"/>
                  </a:lnTo>
                  <a:cubicBezTo>
                    <a:pt x="263" y="224"/>
                    <a:pt x="263" y="227"/>
                    <a:pt x="258" y="235"/>
                  </a:cubicBezTo>
                  <a:cubicBezTo>
                    <a:pt x="235" y="266"/>
                    <a:pt x="204" y="294"/>
                    <a:pt x="165" y="294"/>
                  </a:cubicBezTo>
                  <a:cubicBezTo>
                    <a:pt x="109" y="294"/>
                    <a:pt x="109" y="244"/>
                    <a:pt x="109" y="232"/>
                  </a:cubicBezTo>
                  <a:cubicBezTo>
                    <a:pt x="109" y="213"/>
                    <a:pt x="112" y="204"/>
                    <a:pt x="120" y="168"/>
                  </a:cubicBezTo>
                  <a:cubicBezTo>
                    <a:pt x="129" y="137"/>
                    <a:pt x="129" y="132"/>
                    <a:pt x="137" y="104"/>
                  </a:cubicBezTo>
                  <a:lnTo>
                    <a:pt x="146" y="67"/>
                  </a:lnTo>
                  <a:cubicBezTo>
                    <a:pt x="148" y="50"/>
                    <a:pt x="157" y="25"/>
                    <a:pt x="157" y="22"/>
                  </a:cubicBezTo>
                  <a:cubicBezTo>
                    <a:pt x="157" y="8"/>
                    <a:pt x="146" y="0"/>
                    <a:pt x="132" y="0"/>
                  </a:cubicBezTo>
                  <a:cubicBezTo>
                    <a:pt x="106" y="0"/>
                    <a:pt x="101" y="25"/>
                    <a:pt x="98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553920" y="240696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661920" y="2503800"/>
              <a:ext cx="2484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60">
                  <a:moveTo>
                    <a:pt x="53" y="53"/>
                  </a:moveTo>
                  <a:cubicBezTo>
                    <a:pt x="53" y="101"/>
                    <a:pt x="25" y="129"/>
                    <a:pt x="11" y="140"/>
                  </a:cubicBezTo>
                  <a:cubicBezTo>
                    <a:pt x="6" y="146"/>
                    <a:pt x="6" y="146"/>
                    <a:pt x="6" y="148"/>
                  </a:cubicBezTo>
                  <a:cubicBezTo>
                    <a:pt x="6" y="151"/>
                    <a:pt x="11" y="160"/>
                    <a:pt x="14" y="160"/>
                  </a:cubicBezTo>
                  <a:cubicBezTo>
                    <a:pt x="22" y="160"/>
                    <a:pt x="70" y="120"/>
                    <a:pt x="70" y="56"/>
                  </a:cubicBezTo>
                  <a:cubicBezTo>
                    <a:pt x="70" y="22"/>
                    <a:pt x="53" y="0"/>
                    <a:pt x="31" y="0"/>
                  </a:cubicBezTo>
                  <a:cubicBezTo>
                    <a:pt x="11" y="0"/>
                    <a:pt x="0" y="14"/>
                    <a:pt x="0" y="31"/>
                  </a:cubicBezTo>
                  <a:cubicBezTo>
                    <a:pt x="0" y="48"/>
                    <a:pt x="11" y="62"/>
                    <a:pt x="31" y="62"/>
                  </a:cubicBezTo>
                  <a:cubicBezTo>
                    <a:pt x="39" y="62"/>
                    <a:pt x="48" y="59"/>
                    <a:pt x="5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728160" y="240696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3823920" y="2454480"/>
              <a:ext cx="14796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148">
                  <a:moveTo>
                    <a:pt x="392" y="28"/>
                  </a:moveTo>
                  <a:cubicBezTo>
                    <a:pt x="400" y="28"/>
                    <a:pt x="412" y="28"/>
                    <a:pt x="412" y="14"/>
                  </a:cubicBezTo>
                  <a:cubicBezTo>
                    <a:pt x="412" y="0"/>
                    <a:pt x="398" y="0"/>
                    <a:pt x="392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28"/>
                    <a:pt x="14" y="28"/>
                    <a:pt x="20" y="28"/>
                  </a:cubicBezTo>
                  <a:close/>
                  <a:moveTo>
                    <a:pt x="392" y="148"/>
                  </a:moveTo>
                  <a:cubicBezTo>
                    <a:pt x="398" y="148"/>
                    <a:pt x="412" y="148"/>
                    <a:pt x="412" y="134"/>
                  </a:cubicBezTo>
                  <a:cubicBezTo>
                    <a:pt x="412" y="120"/>
                    <a:pt x="400" y="120"/>
                    <a:pt x="392" y="120"/>
                  </a:cubicBezTo>
                  <a:lnTo>
                    <a:pt x="20" y="120"/>
                  </a:lnTo>
                  <a:cubicBezTo>
                    <a:pt x="11" y="120"/>
                    <a:pt x="0" y="120"/>
                    <a:pt x="0" y="134"/>
                  </a:cubicBezTo>
                  <a:cubicBezTo>
                    <a:pt x="0" y="148"/>
                    <a:pt x="14" y="148"/>
                    <a:pt x="22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4013639" y="2406960"/>
              <a:ext cx="7308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30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4137480" y="2503800"/>
              <a:ext cx="2196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2">
                  <a:moveTo>
                    <a:pt x="62" y="31"/>
                  </a:move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4219200" y="2503800"/>
              <a:ext cx="2196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2">
                  <a:moveTo>
                    <a:pt x="62" y="31"/>
                  </a:move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4290840" y="2404080"/>
              <a:ext cx="17712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339">
                  <a:moveTo>
                    <a:pt x="272" y="140"/>
                  </a:moveTo>
                  <a:cubicBezTo>
                    <a:pt x="272" y="137"/>
                    <a:pt x="269" y="134"/>
                    <a:pt x="269" y="134"/>
                  </a:cubicBezTo>
                  <a:cubicBezTo>
                    <a:pt x="269" y="132"/>
                    <a:pt x="283" y="126"/>
                    <a:pt x="288" y="120"/>
                  </a:cubicBezTo>
                  <a:cubicBezTo>
                    <a:pt x="372" y="67"/>
                    <a:pt x="400" y="48"/>
                    <a:pt x="423" y="36"/>
                  </a:cubicBezTo>
                  <a:cubicBezTo>
                    <a:pt x="440" y="31"/>
                    <a:pt x="459" y="22"/>
                    <a:pt x="479" y="22"/>
                  </a:cubicBezTo>
                  <a:cubicBezTo>
                    <a:pt x="484" y="22"/>
                    <a:pt x="493" y="22"/>
                    <a:pt x="493" y="8"/>
                  </a:cubicBezTo>
                  <a:cubicBezTo>
                    <a:pt x="493" y="3"/>
                    <a:pt x="487" y="0"/>
                    <a:pt x="487" y="0"/>
                  </a:cubicBezTo>
                  <a:cubicBezTo>
                    <a:pt x="470" y="3"/>
                    <a:pt x="454" y="3"/>
                    <a:pt x="445" y="3"/>
                  </a:cubicBezTo>
                  <a:lnTo>
                    <a:pt x="412" y="3"/>
                  </a:lnTo>
                  <a:cubicBezTo>
                    <a:pt x="403" y="3"/>
                    <a:pt x="389" y="0"/>
                    <a:pt x="381" y="0"/>
                  </a:cubicBezTo>
                  <a:cubicBezTo>
                    <a:pt x="372" y="0"/>
                    <a:pt x="370" y="6"/>
                    <a:pt x="370" y="14"/>
                  </a:cubicBezTo>
                  <a:cubicBezTo>
                    <a:pt x="370" y="14"/>
                    <a:pt x="370" y="22"/>
                    <a:pt x="378" y="22"/>
                  </a:cubicBezTo>
                  <a:cubicBezTo>
                    <a:pt x="389" y="22"/>
                    <a:pt x="389" y="25"/>
                    <a:pt x="389" y="28"/>
                  </a:cubicBezTo>
                  <a:cubicBezTo>
                    <a:pt x="389" y="31"/>
                    <a:pt x="384" y="36"/>
                    <a:pt x="381" y="39"/>
                  </a:cubicBezTo>
                  <a:cubicBezTo>
                    <a:pt x="372" y="45"/>
                    <a:pt x="372" y="45"/>
                    <a:pt x="367" y="48"/>
                  </a:cubicBezTo>
                  <a:lnTo>
                    <a:pt x="140" y="193"/>
                  </a:lnTo>
                  <a:lnTo>
                    <a:pt x="179" y="42"/>
                  </a:lnTo>
                  <a:cubicBezTo>
                    <a:pt x="182" y="25"/>
                    <a:pt x="182" y="22"/>
                    <a:pt x="221" y="22"/>
                  </a:cubicBezTo>
                  <a:cubicBezTo>
                    <a:pt x="232" y="22"/>
                    <a:pt x="235" y="22"/>
                    <a:pt x="235" y="20"/>
                  </a:cubicBezTo>
                  <a:cubicBezTo>
                    <a:pt x="241" y="17"/>
                    <a:pt x="241" y="11"/>
                    <a:pt x="241" y="8"/>
                  </a:cubicBezTo>
                  <a:cubicBezTo>
                    <a:pt x="241" y="8"/>
                    <a:pt x="241" y="0"/>
                    <a:pt x="232" y="0"/>
                  </a:cubicBezTo>
                  <a:cubicBezTo>
                    <a:pt x="221" y="0"/>
                    <a:pt x="210" y="3"/>
                    <a:pt x="199" y="3"/>
                  </a:cubicBezTo>
                  <a:cubicBezTo>
                    <a:pt x="188" y="3"/>
                    <a:pt x="174" y="3"/>
                    <a:pt x="162" y="3"/>
                  </a:cubicBezTo>
                  <a:cubicBezTo>
                    <a:pt x="151" y="3"/>
                    <a:pt x="137" y="3"/>
                    <a:pt x="126" y="3"/>
                  </a:cubicBezTo>
                  <a:cubicBezTo>
                    <a:pt x="115" y="3"/>
                    <a:pt x="104" y="0"/>
                    <a:pt x="92" y="0"/>
                  </a:cubicBezTo>
                  <a:cubicBezTo>
                    <a:pt x="87" y="0"/>
                    <a:pt x="78" y="0"/>
                    <a:pt x="78" y="14"/>
                  </a:cubicBezTo>
                  <a:cubicBezTo>
                    <a:pt x="78" y="22"/>
                    <a:pt x="84" y="22"/>
                    <a:pt x="98" y="22"/>
                  </a:cubicBezTo>
                  <a:cubicBezTo>
                    <a:pt x="104" y="22"/>
                    <a:pt x="118" y="22"/>
                    <a:pt x="129" y="25"/>
                  </a:cubicBezTo>
                  <a:cubicBezTo>
                    <a:pt x="129" y="31"/>
                    <a:pt x="129" y="34"/>
                    <a:pt x="129" y="36"/>
                  </a:cubicBezTo>
                  <a:lnTo>
                    <a:pt x="62" y="297"/>
                  </a:lnTo>
                  <a:cubicBezTo>
                    <a:pt x="59" y="314"/>
                    <a:pt x="59" y="316"/>
                    <a:pt x="20" y="316"/>
                  </a:cubicBezTo>
                  <a:cubicBezTo>
                    <a:pt x="8" y="316"/>
                    <a:pt x="0" y="316"/>
                    <a:pt x="0" y="330"/>
                  </a:cubicBezTo>
                  <a:cubicBezTo>
                    <a:pt x="0" y="333"/>
                    <a:pt x="3" y="339"/>
                    <a:pt x="8" y="339"/>
                  </a:cubicBezTo>
                  <a:cubicBezTo>
                    <a:pt x="20" y="339"/>
                    <a:pt x="31" y="336"/>
                    <a:pt x="42" y="336"/>
                  </a:cubicBezTo>
                  <a:cubicBezTo>
                    <a:pt x="53" y="336"/>
                    <a:pt x="67" y="336"/>
                    <a:pt x="78" y="336"/>
                  </a:cubicBezTo>
                  <a:cubicBezTo>
                    <a:pt x="90" y="336"/>
                    <a:pt x="104" y="336"/>
                    <a:pt x="115" y="336"/>
                  </a:cubicBezTo>
                  <a:cubicBezTo>
                    <a:pt x="126" y="336"/>
                    <a:pt x="140" y="339"/>
                    <a:pt x="151" y="339"/>
                  </a:cubicBezTo>
                  <a:cubicBezTo>
                    <a:pt x="154" y="339"/>
                    <a:pt x="162" y="339"/>
                    <a:pt x="162" y="325"/>
                  </a:cubicBezTo>
                  <a:cubicBezTo>
                    <a:pt x="162" y="316"/>
                    <a:pt x="157" y="316"/>
                    <a:pt x="146" y="316"/>
                  </a:cubicBezTo>
                  <a:cubicBezTo>
                    <a:pt x="146" y="316"/>
                    <a:pt x="134" y="316"/>
                    <a:pt x="126" y="316"/>
                  </a:cubicBezTo>
                  <a:cubicBezTo>
                    <a:pt x="112" y="314"/>
                    <a:pt x="112" y="314"/>
                    <a:pt x="112" y="311"/>
                  </a:cubicBezTo>
                  <a:cubicBezTo>
                    <a:pt x="112" y="308"/>
                    <a:pt x="118" y="286"/>
                    <a:pt x="120" y="272"/>
                  </a:cubicBezTo>
                  <a:cubicBezTo>
                    <a:pt x="120" y="269"/>
                    <a:pt x="132" y="224"/>
                    <a:pt x="134" y="224"/>
                  </a:cubicBezTo>
                  <a:cubicBezTo>
                    <a:pt x="134" y="221"/>
                    <a:pt x="134" y="218"/>
                    <a:pt x="140" y="216"/>
                  </a:cubicBezTo>
                  <a:lnTo>
                    <a:pt x="218" y="165"/>
                  </a:lnTo>
                  <a:cubicBezTo>
                    <a:pt x="221" y="165"/>
                    <a:pt x="224" y="162"/>
                    <a:pt x="224" y="162"/>
                  </a:cubicBezTo>
                  <a:cubicBezTo>
                    <a:pt x="227" y="162"/>
                    <a:pt x="227" y="162"/>
                    <a:pt x="230" y="168"/>
                  </a:cubicBezTo>
                  <a:lnTo>
                    <a:pt x="308" y="297"/>
                  </a:lnTo>
                  <a:cubicBezTo>
                    <a:pt x="314" y="305"/>
                    <a:pt x="314" y="305"/>
                    <a:pt x="314" y="308"/>
                  </a:cubicBezTo>
                  <a:cubicBezTo>
                    <a:pt x="314" y="316"/>
                    <a:pt x="297" y="316"/>
                    <a:pt x="291" y="316"/>
                  </a:cubicBezTo>
                  <a:cubicBezTo>
                    <a:pt x="286" y="316"/>
                    <a:pt x="277" y="316"/>
                    <a:pt x="277" y="330"/>
                  </a:cubicBezTo>
                  <a:cubicBezTo>
                    <a:pt x="277" y="333"/>
                    <a:pt x="280" y="339"/>
                    <a:pt x="288" y="339"/>
                  </a:cubicBezTo>
                  <a:cubicBezTo>
                    <a:pt x="297" y="339"/>
                    <a:pt x="308" y="336"/>
                    <a:pt x="319" y="336"/>
                  </a:cubicBezTo>
                  <a:cubicBezTo>
                    <a:pt x="330" y="336"/>
                    <a:pt x="342" y="336"/>
                    <a:pt x="356" y="336"/>
                  </a:cubicBezTo>
                  <a:cubicBezTo>
                    <a:pt x="364" y="336"/>
                    <a:pt x="372" y="336"/>
                    <a:pt x="381" y="336"/>
                  </a:cubicBezTo>
                  <a:cubicBezTo>
                    <a:pt x="389" y="336"/>
                    <a:pt x="409" y="339"/>
                    <a:pt x="412" y="339"/>
                  </a:cubicBezTo>
                  <a:cubicBezTo>
                    <a:pt x="417" y="339"/>
                    <a:pt x="423" y="333"/>
                    <a:pt x="423" y="325"/>
                  </a:cubicBezTo>
                  <a:cubicBezTo>
                    <a:pt x="423" y="316"/>
                    <a:pt x="414" y="316"/>
                    <a:pt x="409" y="316"/>
                  </a:cubicBezTo>
                  <a:cubicBezTo>
                    <a:pt x="389" y="316"/>
                    <a:pt x="378" y="314"/>
                    <a:pt x="37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710240" y="1579319"/>
              <a:ext cx="22644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0" h="473">
                  <a:moveTo>
                    <a:pt x="347" y="196"/>
                  </a:moveTo>
                  <a:cubicBezTo>
                    <a:pt x="344" y="190"/>
                    <a:pt x="344" y="188"/>
                    <a:pt x="344" y="188"/>
                  </a:cubicBezTo>
                  <a:cubicBezTo>
                    <a:pt x="344" y="185"/>
                    <a:pt x="344" y="185"/>
                    <a:pt x="361" y="174"/>
                  </a:cubicBezTo>
                  <a:lnTo>
                    <a:pt x="431" y="123"/>
                  </a:lnTo>
                  <a:cubicBezTo>
                    <a:pt x="521" y="59"/>
                    <a:pt x="566" y="28"/>
                    <a:pt x="613" y="25"/>
                  </a:cubicBezTo>
                  <a:cubicBezTo>
                    <a:pt x="622" y="25"/>
                    <a:pt x="630" y="22"/>
                    <a:pt x="630" y="8"/>
                  </a:cubicBezTo>
                  <a:cubicBezTo>
                    <a:pt x="630" y="3"/>
                    <a:pt x="624" y="0"/>
                    <a:pt x="622" y="0"/>
                  </a:cubicBezTo>
                  <a:cubicBezTo>
                    <a:pt x="605" y="0"/>
                    <a:pt x="588" y="3"/>
                    <a:pt x="574" y="3"/>
                  </a:cubicBezTo>
                  <a:cubicBezTo>
                    <a:pt x="554" y="3"/>
                    <a:pt x="507" y="0"/>
                    <a:pt x="490" y="0"/>
                  </a:cubicBezTo>
                  <a:cubicBezTo>
                    <a:pt x="484" y="0"/>
                    <a:pt x="476" y="0"/>
                    <a:pt x="476" y="14"/>
                  </a:cubicBezTo>
                  <a:cubicBezTo>
                    <a:pt x="476" y="17"/>
                    <a:pt x="476" y="25"/>
                    <a:pt x="484" y="25"/>
                  </a:cubicBezTo>
                  <a:cubicBezTo>
                    <a:pt x="493" y="25"/>
                    <a:pt x="501" y="28"/>
                    <a:pt x="501" y="34"/>
                  </a:cubicBezTo>
                  <a:cubicBezTo>
                    <a:pt x="501" y="48"/>
                    <a:pt x="482" y="62"/>
                    <a:pt x="473" y="70"/>
                  </a:cubicBezTo>
                  <a:lnTo>
                    <a:pt x="182" y="272"/>
                  </a:lnTo>
                  <a:lnTo>
                    <a:pt x="238" y="53"/>
                  </a:lnTo>
                  <a:cubicBezTo>
                    <a:pt x="244" y="31"/>
                    <a:pt x="244" y="25"/>
                    <a:pt x="300" y="25"/>
                  </a:cubicBezTo>
                  <a:cubicBezTo>
                    <a:pt x="311" y="25"/>
                    <a:pt x="319" y="25"/>
                    <a:pt x="319" y="11"/>
                  </a:cubicBezTo>
                  <a:cubicBezTo>
                    <a:pt x="319" y="3"/>
                    <a:pt x="316" y="0"/>
                    <a:pt x="308" y="0"/>
                  </a:cubicBezTo>
                  <a:cubicBezTo>
                    <a:pt x="288" y="0"/>
                    <a:pt x="238" y="3"/>
                    <a:pt x="218" y="3"/>
                  </a:cubicBezTo>
                  <a:cubicBezTo>
                    <a:pt x="207" y="3"/>
                    <a:pt x="182" y="3"/>
                    <a:pt x="171" y="3"/>
                  </a:cubicBezTo>
                  <a:cubicBezTo>
                    <a:pt x="157" y="0"/>
                    <a:pt x="140" y="0"/>
                    <a:pt x="126" y="0"/>
                  </a:cubicBezTo>
                  <a:cubicBezTo>
                    <a:pt x="123" y="0"/>
                    <a:pt x="112" y="0"/>
                    <a:pt x="112" y="14"/>
                  </a:cubicBezTo>
                  <a:cubicBezTo>
                    <a:pt x="112" y="25"/>
                    <a:pt x="120" y="25"/>
                    <a:pt x="134" y="25"/>
                  </a:cubicBezTo>
                  <a:cubicBezTo>
                    <a:pt x="146" y="25"/>
                    <a:pt x="148" y="25"/>
                    <a:pt x="162" y="25"/>
                  </a:cubicBezTo>
                  <a:cubicBezTo>
                    <a:pt x="176" y="28"/>
                    <a:pt x="176" y="28"/>
                    <a:pt x="176" y="36"/>
                  </a:cubicBezTo>
                  <a:cubicBezTo>
                    <a:pt x="176" y="36"/>
                    <a:pt x="176" y="42"/>
                    <a:pt x="174" y="50"/>
                  </a:cubicBezTo>
                  <a:lnTo>
                    <a:pt x="81" y="420"/>
                  </a:lnTo>
                  <a:cubicBezTo>
                    <a:pt x="76" y="442"/>
                    <a:pt x="76" y="448"/>
                    <a:pt x="20" y="448"/>
                  </a:cubicBezTo>
                  <a:cubicBezTo>
                    <a:pt x="8" y="448"/>
                    <a:pt x="0" y="448"/>
                    <a:pt x="0" y="465"/>
                  </a:cubicBezTo>
                  <a:cubicBezTo>
                    <a:pt x="0" y="465"/>
                    <a:pt x="0" y="473"/>
                    <a:pt x="11" y="473"/>
                  </a:cubicBezTo>
                  <a:cubicBezTo>
                    <a:pt x="31" y="473"/>
                    <a:pt x="81" y="470"/>
                    <a:pt x="101" y="470"/>
                  </a:cubicBezTo>
                  <a:cubicBezTo>
                    <a:pt x="112" y="470"/>
                    <a:pt x="137" y="470"/>
                    <a:pt x="148" y="470"/>
                  </a:cubicBezTo>
                  <a:cubicBezTo>
                    <a:pt x="162" y="473"/>
                    <a:pt x="179" y="473"/>
                    <a:pt x="193" y="473"/>
                  </a:cubicBezTo>
                  <a:cubicBezTo>
                    <a:pt x="196" y="473"/>
                    <a:pt x="207" y="473"/>
                    <a:pt x="207" y="459"/>
                  </a:cubicBezTo>
                  <a:cubicBezTo>
                    <a:pt x="207" y="448"/>
                    <a:pt x="199" y="448"/>
                    <a:pt x="185" y="448"/>
                  </a:cubicBezTo>
                  <a:cubicBezTo>
                    <a:pt x="185" y="448"/>
                    <a:pt x="171" y="448"/>
                    <a:pt x="160" y="448"/>
                  </a:cubicBezTo>
                  <a:cubicBezTo>
                    <a:pt x="143" y="445"/>
                    <a:pt x="143" y="442"/>
                    <a:pt x="143" y="437"/>
                  </a:cubicBezTo>
                  <a:cubicBezTo>
                    <a:pt x="143" y="431"/>
                    <a:pt x="151" y="406"/>
                    <a:pt x="176" y="302"/>
                  </a:cubicBezTo>
                  <a:lnTo>
                    <a:pt x="291" y="221"/>
                  </a:lnTo>
                  <a:lnTo>
                    <a:pt x="392" y="417"/>
                  </a:lnTo>
                  <a:cubicBezTo>
                    <a:pt x="395" y="426"/>
                    <a:pt x="395" y="426"/>
                    <a:pt x="395" y="431"/>
                  </a:cubicBezTo>
                  <a:cubicBezTo>
                    <a:pt x="395" y="445"/>
                    <a:pt x="375" y="448"/>
                    <a:pt x="364" y="448"/>
                  </a:cubicBezTo>
                  <a:cubicBezTo>
                    <a:pt x="356" y="448"/>
                    <a:pt x="347" y="448"/>
                    <a:pt x="347" y="465"/>
                  </a:cubicBezTo>
                  <a:cubicBezTo>
                    <a:pt x="347" y="465"/>
                    <a:pt x="347" y="473"/>
                    <a:pt x="358" y="473"/>
                  </a:cubicBezTo>
                  <a:cubicBezTo>
                    <a:pt x="378" y="473"/>
                    <a:pt x="426" y="470"/>
                    <a:pt x="445" y="470"/>
                  </a:cubicBezTo>
                  <a:cubicBezTo>
                    <a:pt x="468" y="470"/>
                    <a:pt x="496" y="473"/>
                    <a:pt x="515" y="473"/>
                  </a:cubicBezTo>
                  <a:cubicBezTo>
                    <a:pt x="524" y="473"/>
                    <a:pt x="529" y="468"/>
                    <a:pt x="529" y="459"/>
                  </a:cubicBezTo>
                  <a:cubicBezTo>
                    <a:pt x="529" y="448"/>
                    <a:pt x="518" y="448"/>
                    <a:pt x="512" y="448"/>
                  </a:cubicBezTo>
                  <a:cubicBezTo>
                    <a:pt x="498" y="448"/>
                    <a:pt x="479" y="448"/>
                    <a:pt x="468" y="4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4585319" y="1855439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3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8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4603320" y="244512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8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4708080" y="2514960"/>
              <a:ext cx="18324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188">
                  <a:moveTo>
                    <a:pt x="484" y="34"/>
                  </a:moveTo>
                  <a:cubicBezTo>
                    <a:pt x="493" y="34"/>
                    <a:pt x="510" y="34"/>
                    <a:pt x="510" y="17"/>
                  </a:cubicBezTo>
                  <a:cubicBezTo>
                    <a:pt x="510" y="0"/>
                    <a:pt x="493" y="0"/>
                    <a:pt x="484" y="0"/>
                  </a:cubicBezTo>
                  <a:lnTo>
                    <a:pt x="25" y="0"/>
                  </a:lnTo>
                  <a:cubicBezTo>
                    <a:pt x="17" y="0"/>
                    <a:pt x="0" y="0"/>
                    <a:pt x="0" y="17"/>
                  </a:cubicBezTo>
                  <a:cubicBezTo>
                    <a:pt x="0" y="34"/>
                    <a:pt x="17" y="34"/>
                    <a:pt x="25" y="34"/>
                  </a:cubicBezTo>
                  <a:close/>
                  <a:moveTo>
                    <a:pt x="484" y="188"/>
                  </a:moveTo>
                  <a:cubicBezTo>
                    <a:pt x="493" y="188"/>
                    <a:pt x="510" y="188"/>
                    <a:pt x="510" y="171"/>
                  </a:cubicBezTo>
                  <a:cubicBezTo>
                    <a:pt x="510" y="154"/>
                    <a:pt x="493" y="154"/>
                    <a:pt x="484" y="154"/>
                  </a:cubicBezTo>
                  <a:lnTo>
                    <a:pt x="25" y="154"/>
                  </a:lnTo>
                  <a:cubicBezTo>
                    <a:pt x="17" y="154"/>
                    <a:pt x="0" y="154"/>
                    <a:pt x="0" y="171"/>
                  </a:cubicBezTo>
                  <a:cubicBezTo>
                    <a:pt x="0" y="188"/>
                    <a:pt x="17" y="188"/>
                    <a:pt x="25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5" name="Freeform 84"/>
            <p:cNvSpPr/>
            <p:nvPr/>
          </p:nvSpPr>
          <p:spPr>
            <a:xfrm>
              <a:off x="4934879" y="2445120"/>
              <a:ext cx="9144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459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5218200" y="1855439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3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8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5147640" y="2505600"/>
              <a:ext cx="133560" cy="11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14">
                  <a:moveTo>
                    <a:pt x="140" y="232"/>
                  </a:moveTo>
                  <a:cubicBezTo>
                    <a:pt x="132" y="258"/>
                    <a:pt x="109" y="294"/>
                    <a:pt x="76" y="294"/>
                  </a:cubicBezTo>
                  <a:cubicBezTo>
                    <a:pt x="73" y="294"/>
                    <a:pt x="50" y="294"/>
                    <a:pt x="36" y="286"/>
                  </a:cubicBezTo>
                  <a:cubicBezTo>
                    <a:pt x="64" y="274"/>
                    <a:pt x="67" y="249"/>
                    <a:pt x="67" y="246"/>
                  </a:cubicBezTo>
                  <a:cubicBezTo>
                    <a:pt x="67" y="230"/>
                    <a:pt x="56" y="221"/>
                    <a:pt x="39" y="221"/>
                  </a:cubicBezTo>
                  <a:cubicBezTo>
                    <a:pt x="20" y="221"/>
                    <a:pt x="0" y="238"/>
                    <a:pt x="0" y="263"/>
                  </a:cubicBezTo>
                  <a:cubicBezTo>
                    <a:pt x="0" y="297"/>
                    <a:pt x="39" y="314"/>
                    <a:pt x="73" y="314"/>
                  </a:cubicBezTo>
                  <a:cubicBezTo>
                    <a:pt x="104" y="314"/>
                    <a:pt x="134" y="294"/>
                    <a:pt x="151" y="263"/>
                  </a:cubicBezTo>
                  <a:cubicBezTo>
                    <a:pt x="168" y="300"/>
                    <a:pt x="204" y="314"/>
                    <a:pt x="232" y="314"/>
                  </a:cubicBezTo>
                  <a:cubicBezTo>
                    <a:pt x="314" y="314"/>
                    <a:pt x="356" y="227"/>
                    <a:pt x="356" y="207"/>
                  </a:cubicBezTo>
                  <a:cubicBezTo>
                    <a:pt x="356" y="199"/>
                    <a:pt x="347" y="199"/>
                    <a:pt x="344" y="199"/>
                  </a:cubicBezTo>
                  <a:cubicBezTo>
                    <a:pt x="336" y="199"/>
                    <a:pt x="333" y="202"/>
                    <a:pt x="330" y="210"/>
                  </a:cubicBezTo>
                  <a:cubicBezTo>
                    <a:pt x="316" y="258"/>
                    <a:pt x="274" y="294"/>
                    <a:pt x="235" y="294"/>
                  </a:cubicBezTo>
                  <a:cubicBezTo>
                    <a:pt x="207" y="294"/>
                    <a:pt x="193" y="274"/>
                    <a:pt x="193" y="249"/>
                  </a:cubicBezTo>
                  <a:cubicBezTo>
                    <a:pt x="193" y="230"/>
                    <a:pt x="210" y="168"/>
                    <a:pt x="230" y="90"/>
                  </a:cubicBezTo>
                  <a:cubicBezTo>
                    <a:pt x="244" y="36"/>
                    <a:pt x="274" y="20"/>
                    <a:pt x="297" y="20"/>
                  </a:cubicBezTo>
                  <a:cubicBezTo>
                    <a:pt x="300" y="20"/>
                    <a:pt x="322" y="20"/>
                    <a:pt x="336" y="28"/>
                  </a:cubicBezTo>
                  <a:cubicBezTo>
                    <a:pt x="314" y="36"/>
                    <a:pt x="305" y="56"/>
                    <a:pt x="305" y="67"/>
                  </a:cubicBezTo>
                  <a:cubicBezTo>
                    <a:pt x="305" y="84"/>
                    <a:pt x="316" y="92"/>
                    <a:pt x="333" y="92"/>
                  </a:cubicBezTo>
                  <a:cubicBezTo>
                    <a:pt x="347" y="92"/>
                    <a:pt x="372" y="81"/>
                    <a:pt x="372" y="50"/>
                  </a:cubicBezTo>
                  <a:cubicBezTo>
                    <a:pt x="372" y="11"/>
                    <a:pt x="328" y="0"/>
                    <a:pt x="300" y="0"/>
                  </a:cubicBezTo>
                  <a:cubicBezTo>
                    <a:pt x="263" y="0"/>
                    <a:pt x="238" y="22"/>
                    <a:pt x="221" y="50"/>
                  </a:cubicBezTo>
                  <a:cubicBezTo>
                    <a:pt x="210" y="20"/>
                    <a:pt x="176" y="0"/>
                    <a:pt x="137" y="0"/>
                  </a:cubicBezTo>
                  <a:cubicBezTo>
                    <a:pt x="62" y="0"/>
                    <a:pt x="17" y="87"/>
                    <a:pt x="17" y="106"/>
                  </a:cubicBezTo>
                  <a:cubicBezTo>
                    <a:pt x="17" y="115"/>
                    <a:pt x="25" y="115"/>
                    <a:pt x="28" y="115"/>
                  </a:cubicBezTo>
                  <a:cubicBezTo>
                    <a:pt x="36" y="115"/>
                    <a:pt x="36" y="112"/>
                    <a:pt x="42" y="104"/>
                  </a:cubicBezTo>
                  <a:cubicBezTo>
                    <a:pt x="59" y="50"/>
                    <a:pt x="101" y="20"/>
                    <a:pt x="137" y="20"/>
                  </a:cubicBezTo>
                  <a:cubicBezTo>
                    <a:pt x="160" y="20"/>
                    <a:pt x="176" y="31"/>
                    <a:pt x="176" y="64"/>
                  </a:cubicBezTo>
                  <a:cubicBezTo>
                    <a:pt x="176" y="78"/>
                    <a:pt x="168" y="115"/>
                    <a:pt x="162" y="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5321880" y="2472480"/>
              <a:ext cx="1378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454">
                  <a:moveTo>
                    <a:pt x="356" y="244"/>
                  </a:moveTo>
                  <a:cubicBezTo>
                    <a:pt x="367" y="244"/>
                    <a:pt x="384" y="244"/>
                    <a:pt x="384" y="227"/>
                  </a:cubicBezTo>
                  <a:cubicBezTo>
                    <a:pt x="384" y="210"/>
                    <a:pt x="367" y="210"/>
                    <a:pt x="356" y="210"/>
                  </a:cubicBezTo>
                  <a:lnTo>
                    <a:pt x="34" y="210"/>
                  </a:lnTo>
                  <a:cubicBezTo>
                    <a:pt x="45" y="109"/>
                    <a:pt x="129" y="34"/>
                    <a:pt x="238" y="34"/>
                  </a:cubicBezTo>
                  <a:lnTo>
                    <a:pt x="356" y="34"/>
                  </a:lnTo>
                  <a:cubicBezTo>
                    <a:pt x="367" y="34"/>
                    <a:pt x="384" y="34"/>
                    <a:pt x="384" y="17"/>
                  </a:cubicBezTo>
                  <a:cubicBezTo>
                    <a:pt x="384" y="0"/>
                    <a:pt x="367" y="0"/>
                    <a:pt x="356" y="0"/>
                  </a:cubicBezTo>
                  <a:lnTo>
                    <a:pt x="235" y="0"/>
                  </a:lnTo>
                  <a:cubicBezTo>
                    <a:pt x="106" y="0"/>
                    <a:pt x="0" y="101"/>
                    <a:pt x="0" y="227"/>
                  </a:cubicBezTo>
                  <a:cubicBezTo>
                    <a:pt x="0" y="353"/>
                    <a:pt x="106" y="454"/>
                    <a:pt x="235" y="454"/>
                  </a:cubicBezTo>
                  <a:lnTo>
                    <a:pt x="356" y="454"/>
                  </a:lnTo>
                  <a:cubicBezTo>
                    <a:pt x="367" y="454"/>
                    <a:pt x="384" y="454"/>
                    <a:pt x="384" y="437"/>
                  </a:cubicBezTo>
                  <a:cubicBezTo>
                    <a:pt x="384" y="420"/>
                    <a:pt x="367" y="420"/>
                    <a:pt x="356" y="420"/>
                  </a:cubicBezTo>
                  <a:lnTo>
                    <a:pt x="238" y="420"/>
                  </a:lnTo>
                  <a:cubicBezTo>
                    <a:pt x="129" y="420"/>
                    <a:pt x="45" y="344"/>
                    <a:pt x="34" y="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5504400" y="2441160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40" y="0"/>
                    <a:pt x="431" y="0"/>
                  </a:cubicBezTo>
                  <a:cubicBezTo>
                    <a:pt x="428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8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8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675760" y="253296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5874480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>
              <a:off x="5972039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6038640" y="2035079"/>
              <a:ext cx="177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448">
                  <a:moveTo>
                    <a:pt x="302" y="140"/>
                  </a:moveTo>
                  <a:cubicBezTo>
                    <a:pt x="308" y="112"/>
                    <a:pt x="330" y="22"/>
                    <a:pt x="400" y="22"/>
                  </a:cubicBezTo>
                  <a:cubicBezTo>
                    <a:pt x="406" y="22"/>
                    <a:pt x="428" y="22"/>
                    <a:pt x="448" y="34"/>
                  </a:cubicBezTo>
                  <a:cubicBezTo>
                    <a:pt x="423" y="39"/>
                    <a:pt x="403" y="64"/>
                    <a:pt x="403" y="87"/>
                  </a:cubicBezTo>
                  <a:cubicBezTo>
                    <a:pt x="403" y="104"/>
                    <a:pt x="412" y="123"/>
                    <a:pt x="440" y="123"/>
                  </a:cubicBezTo>
                  <a:cubicBezTo>
                    <a:pt x="462" y="123"/>
                    <a:pt x="493" y="104"/>
                    <a:pt x="493" y="64"/>
                  </a:cubicBezTo>
                  <a:cubicBezTo>
                    <a:pt x="493" y="14"/>
                    <a:pt x="434" y="0"/>
                    <a:pt x="400" y="0"/>
                  </a:cubicBezTo>
                  <a:cubicBezTo>
                    <a:pt x="344" y="0"/>
                    <a:pt x="308" y="53"/>
                    <a:pt x="297" y="76"/>
                  </a:cubicBezTo>
                  <a:cubicBezTo>
                    <a:pt x="272" y="11"/>
                    <a:pt x="218" y="0"/>
                    <a:pt x="190" y="0"/>
                  </a:cubicBezTo>
                  <a:cubicBezTo>
                    <a:pt x="87" y="0"/>
                    <a:pt x="31" y="129"/>
                    <a:pt x="31" y="151"/>
                  </a:cubicBezTo>
                  <a:cubicBezTo>
                    <a:pt x="31" y="162"/>
                    <a:pt x="39" y="162"/>
                    <a:pt x="42" y="162"/>
                  </a:cubicBezTo>
                  <a:cubicBezTo>
                    <a:pt x="50" y="162"/>
                    <a:pt x="53" y="160"/>
                    <a:pt x="56" y="151"/>
                  </a:cubicBezTo>
                  <a:cubicBezTo>
                    <a:pt x="90" y="48"/>
                    <a:pt x="154" y="22"/>
                    <a:pt x="188" y="22"/>
                  </a:cubicBezTo>
                  <a:cubicBezTo>
                    <a:pt x="207" y="22"/>
                    <a:pt x="241" y="31"/>
                    <a:pt x="241" y="87"/>
                  </a:cubicBezTo>
                  <a:cubicBezTo>
                    <a:pt x="241" y="118"/>
                    <a:pt x="224" y="185"/>
                    <a:pt x="188" y="325"/>
                  </a:cubicBezTo>
                  <a:cubicBezTo>
                    <a:pt x="171" y="386"/>
                    <a:pt x="137" y="426"/>
                    <a:pt x="95" y="426"/>
                  </a:cubicBezTo>
                  <a:cubicBezTo>
                    <a:pt x="87" y="426"/>
                    <a:pt x="64" y="426"/>
                    <a:pt x="45" y="414"/>
                  </a:cubicBezTo>
                  <a:cubicBezTo>
                    <a:pt x="70" y="409"/>
                    <a:pt x="90" y="389"/>
                    <a:pt x="90" y="361"/>
                  </a:cubicBezTo>
                  <a:cubicBezTo>
                    <a:pt x="90" y="333"/>
                    <a:pt x="70" y="325"/>
                    <a:pt x="53" y="325"/>
                  </a:cubicBezTo>
                  <a:cubicBezTo>
                    <a:pt x="25" y="325"/>
                    <a:pt x="0" y="353"/>
                    <a:pt x="0" y="384"/>
                  </a:cubicBezTo>
                  <a:cubicBezTo>
                    <a:pt x="0" y="428"/>
                    <a:pt x="50" y="448"/>
                    <a:pt x="92" y="448"/>
                  </a:cubicBezTo>
                  <a:cubicBezTo>
                    <a:pt x="160" y="448"/>
                    <a:pt x="193" y="378"/>
                    <a:pt x="196" y="372"/>
                  </a:cubicBezTo>
                  <a:cubicBezTo>
                    <a:pt x="210" y="409"/>
                    <a:pt x="244" y="448"/>
                    <a:pt x="302" y="448"/>
                  </a:cubicBezTo>
                  <a:cubicBezTo>
                    <a:pt x="406" y="448"/>
                    <a:pt x="462" y="322"/>
                    <a:pt x="462" y="297"/>
                  </a:cubicBezTo>
                  <a:cubicBezTo>
                    <a:pt x="462" y="286"/>
                    <a:pt x="454" y="286"/>
                    <a:pt x="451" y="286"/>
                  </a:cubicBezTo>
                  <a:cubicBezTo>
                    <a:pt x="442" y="286"/>
                    <a:pt x="440" y="291"/>
                    <a:pt x="437" y="297"/>
                  </a:cubicBezTo>
                  <a:cubicBezTo>
                    <a:pt x="406" y="403"/>
                    <a:pt x="339" y="426"/>
                    <a:pt x="305" y="426"/>
                  </a:cubicBezTo>
                  <a:cubicBezTo>
                    <a:pt x="266" y="426"/>
                    <a:pt x="252" y="395"/>
                    <a:pt x="252" y="361"/>
                  </a:cubicBezTo>
                  <a:cubicBezTo>
                    <a:pt x="252" y="339"/>
                    <a:pt x="258" y="319"/>
                    <a:pt x="269" y="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6338160" y="2096279"/>
              <a:ext cx="2174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" h="42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5" name="Freeform 94"/>
            <p:cNvSpPr/>
            <p:nvPr/>
          </p:nvSpPr>
          <p:spPr>
            <a:xfrm>
              <a:off x="6672960" y="2035079"/>
              <a:ext cx="192240" cy="23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5" h="650">
                  <a:moveTo>
                    <a:pt x="199" y="90"/>
                  </a:moveTo>
                  <a:cubicBezTo>
                    <a:pt x="202" y="70"/>
                    <a:pt x="213" y="31"/>
                    <a:pt x="213" y="28"/>
                  </a:cubicBezTo>
                  <a:cubicBezTo>
                    <a:pt x="213" y="11"/>
                    <a:pt x="202" y="0"/>
                    <a:pt x="185" y="0"/>
                  </a:cubicBezTo>
                  <a:cubicBezTo>
                    <a:pt x="182" y="0"/>
                    <a:pt x="154" y="0"/>
                    <a:pt x="146" y="36"/>
                  </a:cubicBezTo>
                  <a:lnTo>
                    <a:pt x="3" y="608"/>
                  </a:lnTo>
                  <a:cubicBezTo>
                    <a:pt x="0" y="619"/>
                    <a:pt x="0" y="622"/>
                    <a:pt x="0" y="624"/>
                  </a:cubicBezTo>
                  <a:cubicBezTo>
                    <a:pt x="0" y="638"/>
                    <a:pt x="11" y="650"/>
                    <a:pt x="28" y="650"/>
                  </a:cubicBezTo>
                  <a:cubicBezTo>
                    <a:pt x="48" y="650"/>
                    <a:pt x="59" y="633"/>
                    <a:pt x="62" y="630"/>
                  </a:cubicBezTo>
                  <a:cubicBezTo>
                    <a:pt x="67" y="622"/>
                    <a:pt x="78" y="568"/>
                    <a:pt x="115" y="417"/>
                  </a:cubicBezTo>
                  <a:cubicBezTo>
                    <a:pt x="148" y="442"/>
                    <a:pt x="193" y="448"/>
                    <a:pt x="213" y="448"/>
                  </a:cubicBezTo>
                  <a:cubicBezTo>
                    <a:pt x="280" y="448"/>
                    <a:pt x="319" y="403"/>
                    <a:pt x="342" y="375"/>
                  </a:cubicBezTo>
                  <a:cubicBezTo>
                    <a:pt x="350" y="420"/>
                    <a:pt x="386" y="448"/>
                    <a:pt x="431" y="448"/>
                  </a:cubicBezTo>
                  <a:cubicBezTo>
                    <a:pt x="465" y="448"/>
                    <a:pt x="487" y="426"/>
                    <a:pt x="504" y="392"/>
                  </a:cubicBezTo>
                  <a:cubicBezTo>
                    <a:pt x="521" y="358"/>
                    <a:pt x="535" y="297"/>
                    <a:pt x="535" y="297"/>
                  </a:cubicBezTo>
                  <a:cubicBezTo>
                    <a:pt x="535" y="286"/>
                    <a:pt x="524" y="286"/>
                    <a:pt x="521" y="286"/>
                  </a:cubicBezTo>
                  <a:cubicBezTo>
                    <a:pt x="512" y="286"/>
                    <a:pt x="510" y="288"/>
                    <a:pt x="507" y="302"/>
                  </a:cubicBezTo>
                  <a:cubicBezTo>
                    <a:pt x="490" y="367"/>
                    <a:pt x="473" y="426"/>
                    <a:pt x="434" y="426"/>
                  </a:cubicBezTo>
                  <a:cubicBezTo>
                    <a:pt x="406" y="426"/>
                    <a:pt x="403" y="400"/>
                    <a:pt x="403" y="381"/>
                  </a:cubicBezTo>
                  <a:cubicBezTo>
                    <a:pt x="403" y="358"/>
                    <a:pt x="414" y="314"/>
                    <a:pt x="423" y="277"/>
                  </a:cubicBezTo>
                  <a:lnTo>
                    <a:pt x="451" y="171"/>
                  </a:lnTo>
                  <a:cubicBezTo>
                    <a:pt x="454" y="157"/>
                    <a:pt x="465" y="118"/>
                    <a:pt x="468" y="104"/>
                  </a:cubicBezTo>
                  <a:cubicBezTo>
                    <a:pt x="473" y="81"/>
                    <a:pt x="482" y="45"/>
                    <a:pt x="482" y="36"/>
                  </a:cubicBezTo>
                  <a:cubicBezTo>
                    <a:pt x="482" y="20"/>
                    <a:pt x="468" y="11"/>
                    <a:pt x="454" y="11"/>
                  </a:cubicBezTo>
                  <a:cubicBezTo>
                    <a:pt x="448" y="11"/>
                    <a:pt x="423" y="11"/>
                    <a:pt x="414" y="45"/>
                  </a:cubicBezTo>
                  <a:lnTo>
                    <a:pt x="370" y="230"/>
                  </a:lnTo>
                  <a:cubicBezTo>
                    <a:pt x="358" y="280"/>
                    <a:pt x="347" y="322"/>
                    <a:pt x="344" y="330"/>
                  </a:cubicBezTo>
                  <a:cubicBezTo>
                    <a:pt x="342" y="336"/>
                    <a:pt x="294" y="426"/>
                    <a:pt x="216" y="426"/>
                  </a:cubicBezTo>
                  <a:cubicBezTo>
                    <a:pt x="165" y="426"/>
                    <a:pt x="143" y="392"/>
                    <a:pt x="143" y="339"/>
                  </a:cubicBezTo>
                  <a:cubicBezTo>
                    <a:pt x="143" y="311"/>
                    <a:pt x="148" y="283"/>
                    <a:pt x="157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6886440" y="208044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11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7034760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7133400" y="192599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7205040" y="1880639"/>
              <a:ext cx="1105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459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868964" y="2767178"/>
            <a:ext cx="8041953" cy="7901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8" tIns="40819" rIns="81638" bIns="40819" anchorCtr="0" compatLnSpc="0">
            <a:spAutoFit/>
          </a:bodyPr>
          <a:lstStyle/>
          <a:p>
            <a:pPr hangingPunct="0"/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Partition the data into K sets S = {S</a:t>
            </a:r>
            <a:r>
              <a:rPr lang="en-US" sz="2400" baseline="-33000" dirty="0">
                <a:latin typeface="DejaVu Sans" pitchFamily="18"/>
                <a:ea typeface="AR PL UKai CN" pitchFamily="2"/>
                <a:cs typeface="FreeSans" pitchFamily="2"/>
              </a:rPr>
              <a:t>1</a:t>
            </a:r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, S</a:t>
            </a:r>
            <a:r>
              <a:rPr lang="en-US" sz="2400" baseline="-33000" dirty="0">
                <a:latin typeface="DejaVu Sans" pitchFamily="18"/>
                <a:ea typeface="AR PL UKai CN" pitchFamily="2"/>
                <a:cs typeface="FreeSans" pitchFamily="2"/>
              </a:rPr>
              <a:t>2</a:t>
            </a:r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, … S</a:t>
            </a:r>
            <a:r>
              <a:rPr lang="en-US" sz="2400" baseline="-33000" dirty="0">
                <a:latin typeface="DejaVu Sans" pitchFamily="18"/>
                <a:ea typeface="AR PL UKai CN" pitchFamily="2"/>
                <a:cs typeface="FreeSans" pitchFamily="2"/>
              </a:rPr>
              <a:t>K</a:t>
            </a:r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} with corresponding centers </a:t>
            </a:r>
            <a:r>
              <a:rPr lang="en-US" sz="2400" dirty="0" err="1">
                <a:latin typeface="DejaVu Sans" pitchFamily="34"/>
                <a:ea typeface="DejaVu Sans" pitchFamily="34"/>
                <a:cs typeface="DejaVu Sans" pitchFamily="34"/>
              </a:rPr>
              <a:t>μ</a:t>
            </a:r>
            <a:r>
              <a:rPr lang="en-US" sz="2400" baseline="-33000" dirty="0" err="1">
                <a:latin typeface="DejaVu Sans" pitchFamily="34"/>
                <a:ea typeface="DejaVu Sans" pitchFamily="34"/>
                <a:cs typeface="DejaVu Sans" pitchFamily="34"/>
              </a:rPr>
              <a:t>i</a:t>
            </a:r>
            <a:endParaRPr lang="en-US" sz="2400" baseline="-33000" dirty="0">
              <a:latin typeface="DejaVu Sans" pitchFamily="34"/>
              <a:ea typeface="DejaVu Sans" pitchFamily="34"/>
              <a:cs typeface="DejaVu Sans" pitchFamily="34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68964" y="3872342"/>
            <a:ext cx="8173601" cy="436315"/>
          </a:xfrm>
          <a:prstGeom prst="rect">
            <a:avLst/>
          </a:prstGeom>
          <a:noFill/>
          <a:ln>
            <a:noFill/>
          </a:ln>
        </p:spPr>
        <p:txBody>
          <a:bodyPr vert="horz" wrap="none" lIns="81638" tIns="40819" rIns="81638" bIns="40819" anchorCtr="0" compatLnSpc="0">
            <a:spAutoFit/>
          </a:bodyPr>
          <a:lstStyle/>
          <a:p>
            <a:pPr hangingPunct="0"/>
            <a:r>
              <a:rPr lang="en-US" sz="2400" dirty="0">
                <a:latin typeface="DejaVu Sans" pitchFamily="18"/>
                <a:ea typeface="AR PL UKai CN" pitchFamily="2"/>
                <a:cs typeface="FreeSans" pitchFamily="2"/>
              </a:rPr>
              <a:t>Partition such that variance in each partition is as low as possible</a:t>
            </a:r>
          </a:p>
        </p:txBody>
      </p:sp>
    </p:spTree>
    <p:extLst>
      <p:ext uri="{BB962C8B-B14F-4D97-AF65-F5344CB8AC3E}">
        <p14:creationId xmlns:p14="http://schemas.microsoft.com/office/powerpoint/2010/main" val="2635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Perspective and 3D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1299" y="1223890"/>
                <a:ext cx="7578111" cy="545060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Projective geometry and camera models</a:t>
                </a:r>
              </a:p>
              <a:p>
                <a:pPr lvl="1"/>
                <a:r>
                  <a:rPr lang="en-US" dirty="0"/>
                  <a:t>Vanishing points/lines </a:t>
                </a:r>
                <a:endParaRPr lang="en-US" i="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Single-view metrology and camera calibration</a:t>
                </a:r>
              </a:p>
              <a:p>
                <a:pPr lvl="1"/>
                <a:r>
                  <a:rPr lang="en-US" dirty="0"/>
                  <a:t>Calibration using known 3D object or vanishing points</a:t>
                </a:r>
              </a:p>
              <a:p>
                <a:pPr lvl="1"/>
                <a:r>
                  <a:rPr lang="en-US" dirty="0"/>
                  <a:t>Measuring size using perspective cues</a:t>
                </a:r>
              </a:p>
              <a:p>
                <a:r>
                  <a:rPr lang="en-US" b="1" dirty="0"/>
                  <a:t>Photo stitching</a:t>
                </a:r>
              </a:p>
              <a:p>
                <a:pPr lvl="1"/>
                <a:r>
                  <a:rPr lang="en-US" dirty="0" err="1"/>
                  <a:t>Homography</a:t>
                </a:r>
                <a:r>
                  <a:rPr lang="en-US" dirty="0"/>
                  <a:t> relates rotating cameras   </a:t>
                </a:r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𝐇𝐱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Recover </a:t>
                </a:r>
                <a:r>
                  <a:rPr lang="en-US" dirty="0" err="1"/>
                  <a:t>homography</a:t>
                </a:r>
                <a:r>
                  <a:rPr lang="en-US" dirty="0"/>
                  <a:t> using RANSAC + normalized DLT</a:t>
                </a:r>
              </a:p>
              <a:p>
                <a:r>
                  <a:rPr lang="en-US" b="1" dirty="0" err="1"/>
                  <a:t>Epipolar</a:t>
                </a:r>
                <a:r>
                  <a:rPr lang="en-US" b="1" dirty="0"/>
                  <a:t> Geometry and Stereo Vision</a:t>
                </a:r>
              </a:p>
              <a:p>
                <a:pPr lvl="1"/>
                <a:r>
                  <a:rPr lang="en-US" dirty="0"/>
                  <a:t>Fundamental/essential matrix relates two cameras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𝐅𝐱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Recover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using RANSAC + normalized 8-point algorithm, enforce rank 2 using SVD</a:t>
                </a:r>
                <a:endParaRPr lang="en-US" b="1" dirty="0"/>
              </a:p>
              <a:p>
                <a:r>
                  <a:rPr lang="en-US" b="1" dirty="0"/>
                  <a:t>Structure from motion </a:t>
                </a:r>
              </a:p>
              <a:p>
                <a:pPr lvl="1"/>
                <a:r>
                  <a:rPr lang="en-US" dirty="0"/>
                  <a:t>Perspective </a:t>
                </a:r>
                <a:r>
                  <a:rPr lang="en-US" dirty="0" err="1"/>
                  <a:t>SfM</a:t>
                </a:r>
                <a:r>
                  <a:rPr lang="en-US" dirty="0"/>
                  <a:t>: triangulation, bundle adjustment</a:t>
                </a:r>
              </a:p>
              <a:p>
                <a:pPr lvl="1"/>
                <a:r>
                  <a:rPr lang="en-US" dirty="0"/>
                  <a:t>Affine </a:t>
                </a:r>
                <a:r>
                  <a:rPr lang="en-US" dirty="0" err="1"/>
                  <a:t>SfM</a:t>
                </a:r>
                <a:r>
                  <a:rPr lang="en-US" dirty="0"/>
                  <a:t>: factorization using SVD, enforce rank 3 constraints, resolve affine ambiguity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1223890"/>
                <a:ext cx="7578111" cy="5450608"/>
              </a:xfrm>
              <a:blipFill>
                <a:blip r:embed="rId2"/>
                <a:stretch>
                  <a:fillRect l="-1287" t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99" y="1163782"/>
            <a:ext cx="2215201" cy="940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-1" r="400"/>
          <a:stretch/>
        </p:blipFill>
        <p:spPr>
          <a:xfrm>
            <a:off x="7087076" y="2066788"/>
            <a:ext cx="1898649" cy="141778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004999" y="3606740"/>
            <a:ext cx="2056926" cy="771361"/>
            <a:chOff x="0" y="1896548"/>
            <a:chExt cx="9144000" cy="3429063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1841902" y="1896548"/>
              <a:ext cx="5797550" cy="1022350"/>
              <a:chOff x="2012" y="1200"/>
              <a:chExt cx="3652" cy="644"/>
            </a:xfrm>
          </p:grpSpPr>
          <p:pic>
            <p:nvPicPr>
              <p:cNvPr id="9" name="Picture 17" descr="small-P101003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0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18" descr="small-P101003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9" descr="small-P101003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0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0" descr="small-P101003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1" descr="small-P101003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6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2" descr="small-P1010034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4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3" descr="small-P1010035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2" y="1200"/>
                <a:ext cx="484" cy="644"/>
              </a:xfrm>
              <a:prstGeom prst="rect">
                <a:avLst/>
              </a:prstGeom>
              <a:noFill/>
              <a:ln w="9525">
                <a:solidFill>
                  <a:srgbClr val="C0C0C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5" descr="small-emlake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33261"/>
              <a:ext cx="9144000" cy="2292350"/>
            </a:xfrm>
            <a:prstGeom prst="rect">
              <a:avLst/>
            </a:prstGeom>
            <a:noFill/>
            <a:ln w="9525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https://filebox.ece.vt.edu/~jbhuang/teaching/ece5554-4554/fa16/images/Epipola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95" y="4552657"/>
            <a:ext cx="1840830" cy="122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4"/>
          <p:cNvGrpSpPr>
            <a:grpSpLocks/>
          </p:cNvGrpSpPr>
          <p:nvPr/>
        </p:nvGrpSpPr>
        <p:grpSpPr bwMode="auto">
          <a:xfrm>
            <a:off x="7367238" y="5442123"/>
            <a:ext cx="1396144" cy="1083457"/>
            <a:chOff x="1296" y="1824"/>
            <a:chExt cx="3188" cy="2474"/>
          </a:xfrm>
        </p:grpSpPr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H="1" flipV="1">
              <a:off x="2814" y="2886"/>
              <a:ext cx="1341" cy="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 flipV="1">
              <a:off x="2765" y="2886"/>
              <a:ext cx="57" cy="1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V="1">
              <a:off x="1473" y="2877"/>
              <a:ext cx="133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V="1">
              <a:off x="1481" y="2096"/>
              <a:ext cx="1079" cy="1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 flipV="1">
              <a:off x="1481" y="2508"/>
              <a:ext cx="1079" cy="10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 flipV="1">
              <a:off x="1481" y="2199"/>
              <a:ext cx="1668" cy="1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 flipV="1">
              <a:off x="1481" y="2611"/>
              <a:ext cx="1472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 flipV="1">
              <a:off x="1481" y="3126"/>
              <a:ext cx="1668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 flipH="1" flipV="1">
              <a:off x="2560" y="2508"/>
              <a:ext cx="197" cy="1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14"/>
            <p:cNvSpPr>
              <a:spLocks noChangeShapeType="1"/>
            </p:cNvSpPr>
            <p:nvPr/>
          </p:nvSpPr>
          <p:spPr bwMode="auto">
            <a:xfrm flipV="1">
              <a:off x="2757" y="2199"/>
              <a:ext cx="392" cy="1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5"/>
            <p:cNvSpPr>
              <a:spLocks noChangeShapeType="1"/>
            </p:cNvSpPr>
            <p:nvPr/>
          </p:nvSpPr>
          <p:spPr bwMode="auto">
            <a:xfrm flipH="1" flipV="1">
              <a:off x="2560" y="2096"/>
              <a:ext cx="197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V="1">
              <a:off x="2757" y="2611"/>
              <a:ext cx="196" cy="1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 flipV="1">
              <a:off x="2757" y="3126"/>
              <a:ext cx="392" cy="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8"/>
            <p:cNvSpPr>
              <a:spLocks noChangeShapeType="1"/>
            </p:cNvSpPr>
            <p:nvPr/>
          </p:nvSpPr>
          <p:spPr bwMode="auto">
            <a:xfrm flipH="1" flipV="1">
              <a:off x="2560" y="2508"/>
              <a:ext cx="1570" cy="1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9"/>
            <p:cNvSpPr>
              <a:spLocks noChangeShapeType="1"/>
            </p:cNvSpPr>
            <p:nvPr/>
          </p:nvSpPr>
          <p:spPr bwMode="auto">
            <a:xfrm flipH="1" flipV="1">
              <a:off x="2560" y="2096"/>
              <a:ext cx="1570" cy="17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20"/>
            <p:cNvSpPr>
              <a:spLocks noChangeShapeType="1"/>
            </p:cNvSpPr>
            <p:nvPr/>
          </p:nvSpPr>
          <p:spPr bwMode="auto">
            <a:xfrm flipH="1" flipV="1">
              <a:off x="3149" y="2199"/>
              <a:ext cx="981" cy="1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21"/>
            <p:cNvSpPr>
              <a:spLocks noChangeShapeType="1"/>
            </p:cNvSpPr>
            <p:nvPr/>
          </p:nvSpPr>
          <p:spPr bwMode="auto">
            <a:xfrm flipH="1" flipV="1">
              <a:off x="2953" y="2611"/>
              <a:ext cx="1177" cy="1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2"/>
            <p:cNvSpPr>
              <a:spLocks noChangeShapeType="1"/>
            </p:cNvSpPr>
            <p:nvPr/>
          </p:nvSpPr>
          <p:spPr bwMode="auto">
            <a:xfrm flipH="1" flipV="1">
              <a:off x="3149" y="3126"/>
              <a:ext cx="981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2400" y="3435"/>
              <a:ext cx="720" cy="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24"/>
            <p:cNvSpPr>
              <a:spLocks noChangeArrowheads="1"/>
            </p:cNvSpPr>
            <p:nvPr/>
          </p:nvSpPr>
          <p:spPr bwMode="auto">
            <a:xfrm rot="-5400000">
              <a:off x="1466" y="2935"/>
              <a:ext cx="619" cy="589"/>
            </a:xfrm>
            <a:prstGeom prst="parallelogram">
              <a:avLst>
                <a:gd name="adj" fmla="val 2627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25"/>
            <p:cNvSpPr>
              <a:spLocks noChangeArrowheads="1"/>
            </p:cNvSpPr>
            <p:nvPr/>
          </p:nvSpPr>
          <p:spPr bwMode="auto">
            <a:xfrm rot="5400000" flipH="1">
              <a:off x="3428" y="3141"/>
              <a:ext cx="619" cy="589"/>
            </a:xfrm>
            <a:prstGeom prst="parallelogram">
              <a:avLst>
                <a:gd name="adj" fmla="val 2627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26"/>
            <p:cNvSpPr>
              <a:spLocks noChangeAspect="1" noChangeArrowheads="1"/>
            </p:cNvSpPr>
            <p:nvPr/>
          </p:nvSpPr>
          <p:spPr bwMode="auto">
            <a:xfrm>
              <a:off x="1465" y="3515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27"/>
            <p:cNvSpPr>
              <a:spLocks noChangeAspect="1" noChangeArrowheads="1"/>
            </p:cNvSpPr>
            <p:nvPr/>
          </p:nvSpPr>
          <p:spPr bwMode="auto">
            <a:xfrm>
              <a:off x="2740" y="4082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28"/>
            <p:cNvSpPr>
              <a:spLocks noChangeAspect="1" noChangeArrowheads="1"/>
            </p:cNvSpPr>
            <p:nvPr/>
          </p:nvSpPr>
          <p:spPr bwMode="auto">
            <a:xfrm>
              <a:off x="4122" y="3833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29"/>
            <p:cNvSpPr>
              <a:spLocks noChangeAspect="1" noChangeArrowheads="1"/>
            </p:cNvSpPr>
            <p:nvPr/>
          </p:nvSpPr>
          <p:spPr bwMode="auto">
            <a:xfrm>
              <a:off x="2528" y="2098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30"/>
            <p:cNvSpPr>
              <a:spLocks noChangeAspect="1" noChangeArrowheads="1"/>
            </p:cNvSpPr>
            <p:nvPr/>
          </p:nvSpPr>
          <p:spPr bwMode="auto">
            <a:xfrm>
              <a:off x="3133" y="2184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31"/>
            <p:cNvSpPr>
              <a:spLocks noChangeAspect="1" noChangeArrowheads="1"/>
            </p:cNvSpPr>
            <p:nvPr/>
          </p:nvSpPr>
          <p:spPr bwMode="auto">
            <a:xfrm>
              <a:off x="2544" y="2476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32"/>
            <p:cNvSpPr>
              <a:spLocks noChangeAspect="1" noChangeArrowheads="1"/>
            </p:cNvSpPr>
            <p:nvPr/>
          </p:nvSpPr>
          <p:spPr bwMode="auto">
            <a:xfrm>
              <a:off x="2928" y="2596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33"/>
            <p:cNvSpPr>
              <a:spLocks noChangeAspect="1" noChangeArrowheads="1"/>
            </p:cNvSpPr>
            <p:nvPr/>
          </p:nvSpPr>
          <p:spPr bwMode="auto">
            <a:xfrm>
              <a:off x="3133" y="3111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34"/>
            <p:cNvSpPr>
              <a:spLocks noChangeAspect="1" noChangeArrowheads="1"/>
            </p:cNvSpPr>
            <p:nvPr/>
          </p:nvSpPr>
          <p:spPr bwMode="auto">
            <a:xfrm>
              <a:off x="2798" y="2845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35"/>
            <p:cNvSpPr>
              <a:spLocks noChangeAspect="1" noChangeArrowheads="1"/>
            </p:cNvSpPr>
            <p:nvPr/>
          </p:nvSpPr>
          <p:spPr bwMode="auto">
            <a:xfrm>
              <a:off x="1718" y="3163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36"/>
            <p:cNvSpPr>
              <a:spLocks noChangeAspect="1" noChangeArrowheads="1"/>
            </p:cNvSpPr>
            <p:nvPr/>
          </p:nvSpPr>
          <p:spPr bwMode="auto">
            <a:xfrm>
              <a:off x="1849" y="313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37"/>
            <p:cNvSpPr>
              <a:spLocks noChangeAspect="1" noChangeArrowheads="1"/>
            </p:cNvSpPr>
            <p:nvPr/>
          </p:nvSpPr>
          <p:spPr bwMode="auto">
            <a:xfrm>
              <a:off x="1808" y="3274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38"/>
            <p:cNvSpPr>
              <a:spLocks noChangeAspect="1" noChangeArrowheads="1"/>
            </p:cNvSpPr>
            <p:nvPr/>
          </p:nvSpPr>
          <p:spPr bwMode="auto">
            <a:xfrm>
              <a:off x="1906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39"/>
            <p:cNvSpPr>
              <a:spLocks noChangeAspect="1" noChangeArrowheads="1"/>
            </p:cNvSpPr>
            <p:nvPr/>
          </p:nvSpPr>
          <p:spPr bwMode="auto">
            <a:xfrm>
              <a:off x="1956" y="3403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40"/>
            <p:cNvSpPr>
              <a:spLocks noChangeAspect="1" noChangeArrowheads="1"/>
            </p:cNvSpPr>
            <p:nvPr/>
          </p:nvSpPr>
          <p:spPr bwMode="auto">
            <a:xfrm>
              <a:off x="1735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41"/>
            <p:cNvSpPr>
              <a:spLocks noChangeAspect="1" noChangeArrowheads="1"/>
            </p:cNvSpPr>
            <p:nvPr/>
          </p:nvSpPr>
          <p:spPr bwMode="auto">
            <a:xfrm>
              <a:off x="2659" y="351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42"/>
            <p:cNvSpPr>
              <a:spLocks noChangeAspect="1" noChangeArrowheads="1"/>
            </p:cNvSpPr>
            <p:nvPr/>
          </p:nvSpPr>
          <p:spPr bwMode="auto">
            <a:xfrm>
              <a:off x="2749" y="3678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43"/>
            <p:cNvSpPr>
              <a:spLocks noChangeAspect="1" noChangeArrowheads="1"/>
            </p:cNvSpPr>
            <p:nvPr/>
          </p:nvSpPr>
          <p:spPr bwMode="auto">
            <a:xfrm>
              <a:off x="2847" y="3506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44"/>
            <p:cNvSpPr>
              <a:spLocks noChangeAspect="1" noChangeArrowheads="1"/>
            </p:cNvSpPr>
            <p:nvPr/>
          </p:nvSpPr>
          <p:spPr bwMode="auto">
            <a:xfrm>
              <a:off x="2798" y="362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45"/>
            <p:cNvSpPr>
              <a:spLocks noChangeAspect="1" noChangeArrowheads="1"/>
            </p:cNvSpPr>
            <p:nvPr/>
          </p:nvSpPr>
          <p:spPr bwMode="auto">
            <a:xfrm>
              <a:off x="2879" y="3738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46"/>
            <p:cNvSpPr>
              <a:spLocks noChangeAspect="1" noChangeArrowheads="1"/>
            </p:cNvSpPr>
            <p:nvPr/>
          </p:nvSpPr>
          <p:spPr bwMode="auto">
            <a:xfrm>
              <a:off x="2691" y="368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47"/>
            <p:cNvSpPr>
              <a:spLocks noChangeAspect="1" noChangeArrowheads="1"/>
            </p:cNvSpPr>
            <p:nvPr/>
          </p:nvSpPr>
          <p:spPr bwMode="auto">
            <a:xfrm>
              <a:off x="3664" y="3326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48"/>
            <p:cNvSpPr>
              <a:spLocks noChangeAspect="1" noChangeArrowheads="1"/>
            </p:cNvSpPr>
            <p:nvPr/>
          </p:nvSpPr>
          <p:spPr bwMode="auto">
            <a:xfrm>
              <a:off x="3795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Oval 49"/>
            <p:cNvSpPr>
              <a:spLocks noChangeAspect="1" noChangeArrowheads="1"/>
            </p:cNvSpPr>
            <p:nvPr/>
          </p:nvSpPr>
          <p:spPr bwMode="auto">
            <a:xfrm>
              <a:off x="3738" y="3438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50"/>
            <p:cNvSpPr>
              <a:spLocks noChangeAspect="1" noChangeArrowheads="1"/>
            </p:cNvSpPr>
            <p:nvPr/>
          </p:nvSpPr>
          <p:spPr bwMode="auto">
            <a:xfrm>
              <a:off x="3681" y="345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51"/>
            <p:cNvSpPr>
              <a:spLocks noChangeAspect="1" noChangeArrowheads="1"/>
            </p:cNvSpPr>
            <p:nvPr/>
          </p:nvSpPr>
          <p:spPr bwMode="auto">
            <a:xfrm>
              <a:off x="3754" y="357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52"/>
            <p:cNvSpPr>
              <a:spLocks noChangeAspect="1" noChangeArrowheads="1"/>
            </p:cNvSpPr>
            <p:nvPr/>
          </p:nvSpPr>
          <p:spPr bwMode="auto">
            <a:xfrm>
              <a:off x="3599" y="3446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Rectangle 53"/>
            <p:cNvSpPr>
              <a:spLocks noChangeArrowheads="1"/>
            </p:cNvSpPr>
            <p:nvPr/>
          </p:nvSpPr>
          <p:spPr bwMode="auto">
            <a:xfrm>
              <a:off x="1440" y="2951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baseline="-25000"/>
                <a:t>1</a:t>
              </a:r>
              <a:r>
                <a:rPr lang="en-US" i="1" baseline="-25000"/>
                <a:t>j</a:t>
              </a:r>
            </a:p>
          </p:txBody>
        </p:sp>
        <p:sp>
          <p:nvSpPr>
            <p:cNvPr id="69" name="Rectangle 54"/>
            <p:cNvSpPr>
              <a:spLocks noChangeArrowheads="1"/>
            </p:cNvSpPr>
            <p:nvPr/>
          </p:nvSpPr>
          <p:spPr bwMode="auto">
            <a:xfrm>
              <a:off x="2377" y="3439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baseline="-25000"/>
                <a:t>2</a:t>
              </a:r>
              <a:r>
                <a:rPr lang="en-US" i="1" baseline="-25000"/>
                <a:t>j</a:t>
              </a:r>
            </a:p>
          </p:txBody>
        </p:sp>
        <p:sp>
          <p:nvSpPr>
            <p:cNvPr id="70" name="Rectangle 55"/>
            <p:cNvSpPr>
              <a:spLocks noChangeArrowheads="1"/>
            </p:cNvSpPr>
            <p:nvPr/>
          </p:nvSpPr>
          <p:spPr bwMode="auto">
            <a:xfrm>
              <a:off x="4107" y="3236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baseline="-25000"/>
                <a:t>3</a:t>
              </a:r>
              <a:r>
                <a:rPr lang="en-US" i="1" baseline="-25000"/>
                <a:t>j</a:t>
              </a:r>
            </a:p>
          </p:txBody>
        </p:sp>
        <p:sp>
          <p:nvSpPr>
            <p:cNvPr id="71" name="Rectangle 56"/>
            <p:cNvSpPr>
              <a:spLocks noChangeArrowheads="1"/>
            </p:cNvSpPr>
            <p:nvPr/>
          </p:nvSpPr>
          <p:spPr bwMode="auto">
            <a:xfrm>
              <a:off x="2511" y="1824"/>
              <a:ext cx="2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i="1" baseline="-25000"/>
                <a:t>j</a:t>
              </a:r>
            </a:p>
          </p:txBody>
        </p:sp>
        <p:sp>
          <p:nvSpPr>
            <p:cNvPr id="72" name="Rectangle 57"/>
            <p:cNvSpPr>
              <a:spLocks noChangeArrowheads="1"/>
            </p:cNvSpPr>
            <p:nvPr/>
          </p:nvSpPr>
          <p:spPr bwMode="auto">
            <a:xfrm>
              <a:off x="1296" y="3562"/>
              <a:ext cx="3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P</a:t>
              </a:r>
              <a:r>
                <a:rPr lang="en-US" baseline="-25000"/>
                <a:t>1</a:t>
              </a:r>
              <a:endParaRPr lang="en-US" i="1" baseline="-25000"/>
            </a:p>
          </p:txBody>
        </p:sp>
        <p:sp>
          <p:nvSpPr>
            <p:cNvPr id="73" name="Rectangle 58"/>
            <p:cNvSpPr>
              <a:spLocks noChangeArrowheads="1"/>
            </p:cNvSpPr>
            <p:nvPr/>
          </p:nvSpPr>
          <p:spPr bwMode="auto">
            <a:xfrm>
              <a:off x="2793" y="4009"/>
              <a:ext cx="31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P</a:t>
              </a:r>
              <a:r>
                <a:rPr lang="en-US" baseline="-25000"/>
                <a:t>2</a:t>
              </a:r>
              <a:endParaRPr lang="en-US" i="1" baseline="-25000"/>
            </a:p>
          </p:txBody>
        </p:sp>
        <p:sp>
          <p:nvSpPr>
            <p:cNvPr id="74" name="Rectangle 59"/>
            <p:cNvSpPr>
              <a:spLocks noChangeArrowheads="1"/>
            </p:cNvSpPr>
            <p:nvPr/>
          </p:nvSpPr>
          <p:spPr bwMode="auto">
            <a:xfrm>
              <a:off x="4169" y="3765"/>
              <a:ext cx="31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P</a:t>
              </a:r>
              <a:r>
                <a:rPr lang="en-US" baseline="-25000"/>
                <a:t>3</a:t>
              </a:r>
              <a:endParaRPr lang="en-US" i="1" baseline="-25000"/>
            </a:p>
          </p:txBody>
        </p:sp>
        <p:sp>
          <p:nvSpPr>
            <p:cNvPr id="75" name="Line 60"/>
            <p:cNvSpPr>
              <a:spLocks noChangeShapeType="1"/>
            </p:cNvSpPr>
            <p:nvPr/>
          </p:nvSpPr>
          <p:spPr bwMode="auto">
            <a:xfrm flipH="1" flipV="1">
              <a:off x="3726" y="3354"/>
              <a:ext cx="405" cy="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53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/>
            <a:r>
              <a:rPr lang="en-US" sz="3964">
                <a:latin typeface="Arial"/>
              </a:rPr>
              <a:t>K-means algorithm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28650" y="1325563"/>
            <a:ext cx="7886700" cy="4851400"/>
          </a:xfrm>
        </p:spPr>
        <p:txBody>
          <a:bodyPr vert="horz" lIns="0" tIns="0" rIns="0" bIns="0" rtlCol="0">
            <a:normAutofit/>
          </a:bodyPr>
          <a:lstStyle/>
          <a:p>
            <a:pPr lvl="0">
              <a:buSzPct val="100000"/>
              <a:buAutoNum type="arabicPeriod"/>
            </a:pPr>
            <a:r>
              <a:rPr lang="en-US" sz="2803" dirty="0"/>
              <a:t>Initialize K centers </a:t>
            </a:r>
            <a:r>
              <a:rPr lang="en-US" sz="2803" dirty="0" err="1">
                <a:latin typeface="Cantarell"/>
              </a:rPr>
              <a:t>μ</a:t>
            </a:r>
            <a:r>
              <a:rPr lang="en-US" sz="2803" baseline="-33000" dirty="0" err="1"/>
              <a:t>i</a:t>
            </a:r>
            <a:r>
              <a:rPr lang="en-US" sz="2803" baseline="-33000" dirty="0"/>
              <a:t>  </a:t>
            </a:r>
            <a:r>
              <a:rPr lang="en-US" sz="2803" dirty="0"/>
              <a:t>(usually randomly)</a:t>
            </a:r>
          </a:p>
          <a:p>
            <a:pPr lvl="0">
              <a:buSzPct val="100000"/>
              <a:buAutoNum type="arabicPeriod"/>
            </a:pPr>
            <a:r>
              <a:rPr lang="en-US" sz="2803" dirty="0"/>
              <a:t>Assign each point x to its nearest center:</a:t>
            </a:r>
            <a:br>
              <a:rPr lang="en-US" sz="2803" dirty="0"/>
            </a:br>
            <a:br>
              <a:rPr lang="en-US" sz="2803" dirty="0"/>
            </a:br>
            <a:endParaRPr lang="en-US" sz="2803" dirty="0"/>
          </a:p>
          <a:p>
            <a:pPr lvl="0">
              <a:buSzPct val="100000"/>
              <a:buAutoNum type="arabicPeriod"/>
            </a:pPr>
            <a:endParaRPr lang="en-US" sz="2803" dirty="0"/>
          </a:p>
          <a:p>
            <a:pPr lvl="0">
              <a:buSzPct val="100000"/>
              <a:buAutoNum type="arabicPeriod"/>
            </a:pPr>
            <a:r>
              <a:rPr lang="en-US" sz="2803" dirty="0"/>
              <a:t>Update cluster centers as the mean of its members</a:t>
            </a:r>
            <a:br>
              <a:rPr lang="en-US" sz="2803" dirty="0"/>
            </a:br>
            <a:br>
              <a:rPr lang="en-US" sz="2803" dirty="0"/>
            </a:br>
            <a:endParaRPr lang="en-US" sz="2803" dirty="0"/>
          </a:p>
          <a:p>
            <a:pPr lvl="0">
              <a:buSzPct val="100000"/>
              <a:buAutoNum type="arabicPeriod"/>
            </a:pPr>
            <a:endParaRPr lang="en-US" sz="2803" dirty="0"/>
          </a:p>
          <a:p>
            <a:pPr lvl="0">
              <a:buSzPct val="100000"/>
              <a:buAutoNum type="arabicPeriod"/>
            </a:pPr>
            <a:r>
              <a:rPr lang="en-US" sz="2803" dirty="0"/>
              <a:t>Repeat 2-3 until convergence (t = t+1)</a:t>
            </a:r>
          </a:p>
        </p:txBody>
      </p:sp>
      <p:grpSp>
        <p:nvGrpSpPr>
          <p:cNvPr id="4" name="Group 3" descr="28§display§S^t = \underset{S}{\operatorname{argmin}}  \sum_{i=1}^{K}\sum_{x\in S_i} || x- \mu_i||^2§svg§600§FALSE§" title="TexMaths"/>
          <p:cNvGrpSpPr/>
          <p:nvPr/>
        </p:nvGrpSpPr>
        <p:grpSpPr>
          <a:xfrm>
            <a:off x="2627431" y="2367478"/>
            <a:ext cx="4300679" cy="974430"/>
            <a:chOff x="3095279" y="2377439"/>
            <a:chExt cx="4741200" cy="1074241"/>
          </a:xfrm>
        </p:grpSpPr>
        <p:sp>
          <p:nvSpPr>
            <p:cNvPr id="5" name="Freeform 4"/>
            <p:cNvSpPr/>
            <p:nvPr/>
          </p:nvSpPr>
          <p:spPr>
            <a:xfrm>
              <a:off x="3095279" y="2378519"/>
              <a:ext cx="4741200" cy="1071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71" h="2977">
                  <a:moveTo>
                    <a:pt x="6586" y="2977"/>
                  </a:moveTo>
                  <a:lnTo>
                    <a:pt x="0" y="2977"/>
                  </a:lnTo>
                  <a:lnTo>
                    <a:pt x="0" y="0"/>
                  </a:lnTo>
                  <a:lnTo>
                    <a:pt x="13171" y="0"/>
                  </a:lnTo>
                  <a:lnTo>
                    <a:pt x="13171" y="2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113279" y="2740319"/>
              <a:ext cx="210240" cy="25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5" h="720">
                  <a:moveTo>
                    <a:pt x="585" y="11"/>
                  </a:moveTo>
                  <a:cubicBezTo>
                    <a:pt x="585" y="6"/>
                    <a:pt x="585" y="0"/>
                    <a:pt x="577" y="0"/>
                  </a:cubicBezTo>
                  <a:cubicBezTo>
                    <a:pt x="571" y="0"/>
                    <a:pt x="568" y="0"/>
                    <a:pt x="557" y="14"/>
                  </a:cubicBezTo>
                  <a:lnTo>
                    <a:pt x="510" y="70"/>
                  </a:lnTo>
                  <a:cubicBezTo>
                    <a:pt x="484" y="25"/>
                    <a:pt x="434" y="0"/>
                    <a:pt x="370" y="0"/>
                  </a:cubicBezTo>
                  <a:cubicBezTo>
                    <a:pt x="244" y="0"/>
                    <a:pt x="123" y="115"/>
                    <a:pt x="123" y="232"/>
                  </a:cubicBezTo>
                  <a:cubicBezTo>
                    <a:pt x="123" y="314"/>
                    <a:pt x="176" y="358"/>
                    <a:pt x="227" y="372"/>
                  </a:cubicBezTo>
                  <a:lnTo>
                    <a:pt x="333" y="400"/>
                  </a:lnTo>
                  <a:cubicBezTo>
                    <a:pt x="370" y="409"/>
                    <a:pt x="426" y="426"/>
                    <a:pt x="426" y="507"/>
                  </a:cubicBezTo>
                  <a:cubicBezTo>
                    <a:pt x="426" y="594"/>
                    <a:pt x="344" y="689"/>
                    <a:pt x="246" y="689"/>
                  </a:cubicBezTo>
                  <a:cubicBezTo>
                    <a:pt x="182" y="689"/>
                    <a:pt x="73" y="666"/>
                    <a:pt x="73" y="543"/>
                  </a:cubicBezTo>
                  <a:cubicBezTo>
                    <a:pt x="73" y="521"/>
                    <a:pt x="78" y="496"/>
                    <a:pt x="78" y="490"/>
                  </a:cubicBezTo>
                  <a:cubicBezTo>
                    <a:pt x="81" y="487"/>
                    <a:pt x="81" y="484"/>
                    <a:pt x="81" y="484"/>
                  </a:cubicBezTo>
                  <a:cubicBezTo>
                    <a:pt x="81" y="473"/>
                    <a:pt x="73" y="473"/>
                    <a:pt x="70" y="473"/>
                  </a:cubicBezTo>
                  <a:cubicBezTo>
                    <a:pt x="64" y="473"/>
                    <a:pt x="62" y="473"/>
                    <a:pt x="59" y="476"/>
                  </a:cubicBezTo>
                  <a:cubicBezTo>
                    <a:pt x="56" y="479"/>
                    <a:pt x="0" y="706"/>
                    <a:pt x="0" y="708"/>
                  </a:cubicBezTo>
                  <a:cubicBezTo>
                    <a:pt x="0" y="714"/>
                    <a:pt x="6" y="720"/>
                    <a:pt x="11" y="720"/>
                  </a:cubicBezTo>
                  <a:cubicBezTo>
                    <a:pt x="17" y="720"/>
                    <a:pt x="17" y="717"/>
                    <a:pt x="28" y="703"/>
                  </a:cubicBezTo>
                  <a:lnTo>
                    <a:pt x="78" y="647"/>
                  </a:lnTo>
                  <a:cubicBezTo>
                    <a:pt x="120" y="706"/>
                    <a:pt x="188" y="720"/>
                    <a:pt x="244" y="720"/>
                  </a:cubicBezTo>
                  <a:cubicBezTo>
                    <a:pt x="378" y="720"/>
                    <a:pt x="496" y="588"/>
                    <a:pt x="496" y="465"/>
                  </a:cubicBezTo>
                  <a:cubicBezTo>
                    <a:pt x="496" y="395"/>
                    <a:pt x="462" y="361"/>
                    <a:pt x="448" y="350"/>
                  </a:cubicBezTo>
                  <a:cubicBezTo>
                    <a:pt x="426" y="325"/>
                    <a:pt x="409" y="322"/>
                    <a:pt x="322" y="300"/>
                  </a:cubicBezTo>
                  <a:cubicBezTo>
                    <a:pt x="300" y="294"/>
                    <a:pt x="263" y="283"/>
                    <a:pt x="255" y="283"/>
                  </a:cubicBezTo>
                  <a:cubicBezTo>
                    <a:pt x="230" y="272"/>
                    <a:pt x="196" y="244"/>
                    <a:pt x="196" y="190"/>
                  </a:cubicBezTo>
                  <a:cubicBezTo>
                    <a:pt x="196" y="112"/>
                    <a:pt x="274" y="28"/>
                    <a:pt x="367" y="28"/>
                  </a:cubicBezTo>
                  <a:cubicBezTo>
                    <a:pt x="451" y="28"/>
                    <a:pt x="510" y="70"/>
                    <a:pt x="510" y="182"/>
                  </a:cubicBezTo>
                  <a:cubicBezTo>
                    <a:pt x="510" y="213"/>
                    <a:pt x="507" y="230"/>
                    <a:pt x="507" y="235"/>
                  </a:cubicBezTo>
                  <a:cubicBezTo>
                    <a:pt x="507" y="238"/>
                    <a:pt x="507" y="246"/>
                    <a:pt x="518" y="246"/>
                  </a:cubicBezTo>
                  <a:cubicBezTo>
                    <a:pt x="529" y="246"/>
                    <a:pt x="529" y="244"/>
                    <a:pt x="532" y="2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3342239" y="2688840"/>
              <a:ext cx="8424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440">
                  <a:moveTo>
                    <a:pt x="143" y="160"/>
                  </a:moveTo>
                  <a:lnTo>
                    <a:pt x="213" y="160"/>
                  </a:lnTo>
                  <a:cubicBezTo>
                    <a:pt x="227" y="160"/>
                    <a:pt x="235" y="160"/>
                    <a:pt x="235" y="146"/>
                  </a:cubicBezTo>
                  <a:cubicBezTo>
                    <a:pt x="235" y="134"/>
                    <a:pt x="227" y="134"/>
                    <a:pt x="216" y="134"/>
                  </a:cubicBezTo>
                  <a:lnTo>
                    <a:pt x="148" y="134"/>
                  </a:lnTo>
                  <a:lnTo>
                    <a:pt x="174" y="31"/>
                  </a:lnTo>
                  <a:cubicBezTo>
                    <a:pt x="174" y="28"/>
                    <a:pt x="176" y="25"/>
                    <a:pt x="176" y="22"/>
                  </a:cubicBezTo>
                  <a:cubicBezTo>
                    <a:pt x="176" y="8"/>
                    <a:pt x="168" y="0"/>
                    <a:pt x="154" y="0"/>
                  </a:cubicBezTo>
                  <a:cubicBezTo>
                    <a:pt x="134" y="0"/>
                    <a:pt x="126" y="11"/>
                    <a:pt x="120" y="31"/>
                  </a:cubicBezTo>
                  <a:cubicBezTo>
                    <a:pt x="115" y="48"/>
                    <a:pt x="123" y="14"/>
                    <a:pt x="92" y="134"/>
                  </a:cubicBezTo>
                  <a:lnTo>
                    <a:pt x="22" y="134"/>
                  </a:lnTo>
                  <a:cubicBezTo>
                    <a:pt x="8" y="134"/>
                    <a:pt x="0" y="134"/>
                    <a:pt x="0" y="148"/>
                  </a:cubicBezTo>
                  <a:cubicBezTo>
                    <a:pt x="0" y="160"/>
                    <a:pt x="8" y="160"/>
                    <a:pt x="20" y="160"/>
                  </a:cubicBezTo>
                  <a:lnTo>
                    <a:pt x="87" y="160"/>
                  </a:lnTo>
                  <a:lnTo>
                    <a:pt x="45" y="322"/>
                  </a:lnTo>
                  <a:cubicBezTo>
                    <a:pt x="42" y="342"/>
                    <a:pt x="36" y="364"/>
                    <a:pt x="36" y="375"/>
                  </a:cubicBezTo>
                  <a:cubicBezTo>
                    <a:pt x="36" y="414"/>
                    <a:pt x="70" y="440"/>
                    <a:pt x="109" y="440"/>
                  </a:cubicBezTo>
                  <a:cubicBezTo>
                    <a:pt x="188" y="440"/>
                    <a:pt x="232" y="344"/>
                    <a:pt x="232" y="333"/>
                  </a:cubicBezTo>
                  <a:cubicBezTo>
                    <a:pt x="232" y="325"/>
                    <a:pt x="221" y="325"/>
                    <a:pt x="221" y="325"/>
                  </a:cubicBezTo>
                  <a:cubicBezTo>
                    <a:pt x="213" y="325"/>
                    <a:pt x="210" y="328"/>
                    <a:pt x="204" y="339"/>
                  </a:cubicBezTo>
                  <a:cubicBezTo>
                    <a:pt x="185" y="381"/>
                    <a:pt x="151" y="420"/>
                    <a:pt x="112" y="420"/>
                  </a:cubicBezTo>
                  <a:cubicBezTo>
                    <a:pt x="98" y="420"/>
                    <a:pt x="87" y="412"/>
                    <a:pt x="87" y="386"/>
                  </a:cubicBezTo>
                  <a:cubicBezTo>
                    <a:pt x="87" y="381"/>
                    <a:pt x="90" y="364"/>
                    <a:pt x="92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575159" y="2860200"/>
              <a:ext cx="236520" cy="83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8" h="232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3943080" y="2831039"/>
              <a:ext cx="16092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454">
                  <a:moveTo>
                    <a:pt x="288" y="370"/>
                  </a:moveTo>
                  <a:cubicBezTo>
                    <a:pt x="291" y="409"/>
                    <a:pt x="319" y="451"/>
                    <a:pt x="367" y="451"/>
                  </a:cubicBezTo>
                  <a:cubicBezTo>
                    <a:pt x="386" y="451"/>
                    <a:pt x="448" y="437"/>
                    <a:pt x="448" y="356"/>
                  </a:cubicBezTo>
                  <a:lnTo>
                    <a:pt x="448" y="300"/>
                  </a:lnTo>
                  <a:lnTo>
                    <a:pt x="423" y="300"/>
                  </a:lnTo>
                  <a:lnTo>
                    <a:pt x="423" y="356"/>
                  </a:lnTo>
                  <a:cubicBezTo>
                    <a:pt x="423" y="412"/>
                    <a:pt x="398" y="420"/>
                    <a:pt x="386" y="420"/>
                  </a:cubicBezTo>
                  <a:cubicBezTo>
                    <a:pt x="353" y="420"/>
                    <a:pt x="350" y="375"/>
                    <a:pt x="350" y="370"/>
                  </a:cubicBezTo>
                  <a:lnTo>
                    <a:pt x="350" y="171"/>
                  </a:lnTo>
                  <a:cubicBezTo>
                    <a:pt x="350" y="129"/>
                    <a:pt x="350" y="92"/>
                    <a:pt x="314" y="53"/>
                  </a:cubicBezTo>
                  <a:cubicBezTo>
                    <a:pt x="274" y="17"/>
                    <a:pt x="227" y="0"/>
                    <a:pt x="179" y="0"/>
                  </a:cubicBezTo>
                  <a:cubicBezTo>
                    <a:pt x="98" y="0"/>
                    <a:pt x="28" y="48"/>
                    <a:pt x="28" y="112"/>
                  </a:cubicBezTo>
                  <a:cubicBezTo>
                    <a:pt x="28" y="143"/>
                    <a:pt x="48" y="160"/>
                    <a:pt x="76" y="160"/>
                  </a:cubicBezTo>
                  <a:cubicBezTo>
                    <a:pt x="101" y="160"/>
                    <a:pt x="120" y="140"/>
                    <a:pt x="120" y="112"/>
                  </a:cubicBezTo>
                  <a:cubicBezTo>
                    <a:pt x="120" y="101"/>
                    <a:pt x="115" y="67"/>
                    <a:pt x="70" y="67"/>
                  </a:cubicBezTo>
                  <a:cubicBezTo>
                    <a:pt x="95" y="34"/>
                    <a:pt x="146" y="22"/>
                    <a:pt x="176" y="22"/>
                  </a:cubicBezTo>
                  <a:cubicBezTo>
                    <a:pt x="224" y="22"/>
                    <a:pt x="280" y="62"/>
                    <a:pt x="280" y="148"/>
                  </a:cubicBezTo>
                  <a:lnTo>
                    <a:pt x="280" y="185"/>
                  </a:lnTo>
                  <a:cubicBezTo>
                    <a:pt x="230" y="188"/>
                    <a:pt x="162" y="190"/>
                    <a:pt x="98" y="221"/>
                  </a:cubicBezTo>
                  <a:cubicBezTo>
                    <a:pt x="25" y="255"/>
                    <a:pt x="0" y="305"/>
                    <a:pt x="0" y="350"/>
                  </a:cubicBezTo>
                  <a:cubicBezTo>
                    <a:pt x="0" y="428"/>
                    <a:pt x="95" y="454"/>
                    <a:pt x="160" y="454"/>
                  </a:cubicBezTo>
                  <a:cubicBezTo>
                    <a:pt x="224" y="454"/>
                    <a:pt x="269" y="414"/>
                    <a:pt x="288" y="370"/>
                  </a:cubicBezTo>
                  <a:close/>
                  <a:moveTo>
                    <a:pt x="280" y="207"/>
                  </a:moveTo>
                  <a:lnTo>
                    <a:pt x="280" y="305"/>
                  </a:lnTo>
                  <a:cubicBezTo>
                    <a:pt x="280" y="400"/>
                    <a:pt x="210" y="434"/>
                    <a:pt x="165" y="434"/>
                  </a:cubicBezTo>
                  <a:cubicBezTo>
                    <a:pt x="118" y="434"/>
                    <a:pt x="76" y="398"/>
                    <a:pt x="76" y="347"/>
                  </a:cubicBezTo>
                  <a:cubicBezTo>
                    <a:pt x="76" y="294"/>
                    <a:pt x="118" y="213"/>
                    <a:pt x="280" y="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114440" y="2833200"/>
              <a:ext cx="1195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437">
                  <a:moveTo>
                    <a:pt x="137" y="109"/>
                  </a:moveTo>
                  <a:lnTo>
                    <a:pt x="137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9" y="437"/>
                    <a:pt x="84" y="434"/>
                    <a:pt x="112" y="434"/>
                  </a:cubicBezTo>
                  <a:cubicBezTo>
                    <a:pt x="154" y="434"/>
                    <a:pt x="199" y="434"/>
                    <a:pt x="238" y="437"/>
                  </a:cubicBezTo>
                  <a:lnTo>
                    <a:pt x="238" y="406"/>
                  </a:lnTo>
                  <a:lnTo>
                    <a:pt x="218" y="406"/>
                  </a:lnTo>
                  <a:cubicBezTo>
                    <a:pt x="146" y="406"/>
                    <a:pt x="143" y="395"/>
                    <a:pt x="143" y="361"/>
                  </a:cubicBezTo>
                  <a:lnTo>
                    <a:pt x="143" y="207"/>
                  </a:lnTo>
                  <a:cubicBezTo>
                    <a:pt x="143" y="109"/>
                    <a:pt x="185" y="22"/>
                    <a:pt x="260" y="22"/>
                  </a:cubicBezTo>
                  <a:cubicBezTo>
                    <a:pt x="266" y="22"/>
                    <a:pt x="269" y="22"/>
                    <a:pt x="272" y="22"/>
                  </a:cubicBezTo>
                  <a:cubicBezTo>
                    <a:pt x="269" y="22"/>
                    <a:pt x="249" y="36"/>
                    <a:pt x="249" y="62"/>
                  </a:cubicBezTo>
                  <a:cubicBezTo>
                    <a:pt x="249" y="90"/>
                    <a:pt x="269" y="104"/>
                    <a:pt x="291" y="104"/>
                  </a:cubicBezTo>
                  <a:cubicBezTo>
                    <a:pt x="308" y="104"/>
                    <a:pt x="333" y="92"/>
                    <a:pt x="333" y="62"/>
                  </a:cubicBezTo>
                  <a:cubicBezTo>
                    <a:pt x="333" y="28"/>
                    <a:pt x="302" y="0"/>
                    <a:pt x="260" y="0"/>
                  </a:cubicBezTo>
                  <a:cubicBezTo>
                    <a:pt x="188" y="0"/>
                    <a:pt x="151" y="67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252320" y="2829960"/>
              <a:ext cx="163080" cy="23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" h="652">
                  <a:moveTo>
                    <a:pt x="193" y="277"/>
                  </a:moveTo>
                  <a:cubicBezTo>
                    <a:pt x="106" y="277"/>
                    <a:pt x="106" y="179"/>
                    <a:pt x="106" y="157"/>
                  </a:cubicBezTo>
                  <a:cubicBezTo>
                    <a:pt x="106" y="129"/>
                    <a:pt x="106" y="98"/>
                    <a:pt x="120" y="73"/>
                  </a:cubicBezTo>
                  <a:cubicBezTo>
                    <a:pt x="129" y="62"/>
                    <a:pt x="151" y="34"/>
                    <a:pt x="193" y="34"/>
                  </a:cubicBezTo>
                  <a:cubicBezTo>
                    <a:pt x="277" y="34"/>
                    <a:pt x="277" y="132"/>
                    <a:pt x="277" y="154"/>
                  </a:cubicBezTo>
                  <a:cubicBezTo>
                    <a:pt x="277" y="182"/>
                    <a:pt x="277" y="213"/>
                    <a:pt x="263" y="238"/>
                  </a:cubicBezTo>
                  <a:cubicBezTo>
                    <a:pt x="255" y="249"/>
                    <a:pt x="232" y="277"/>
                    <a:pt x="193" y="277"/>
                  </a:cubicBezTo>
                  <a:close/>
                  <a:moveTo>
                    <a:pt x="78" y="316"/>
                  </a:moveTo>
                  <a:cubicBezTo>
                    <a:pt x="78" y="314"/>
                    <a:pt x="78" y="288"/>
                    <a:pt x="95" y="269"/>
                  </a:cubicBezTo>
                  <a:cubicBezTo>
                    <a:pt x="132" y="297"/>
                    <a:pt x="174" y="300"/>
                    <a:pt x="193" y="300"/>
                  </a:cubicBezTo>
                  <a:cubicBezTo>
                    <a:pt x="283" y="300"/>
                    <a:pt x="353" y="232"/>
                    <a:pt x="353" y="157"/>
                  </a:cubicBezTo>
                  <a:cubicBezTo>
                    <a:pt x="353" y="120"/>
                    <a:pt x="336" y="84"/>
                    <a:pt x="311" y="62"/>
                  </a:cubicBezTo>
                  <a:cubicBezTo>
                    <a:pt x="347" y="28"/>
                    <a:pt x="384" y="22"/>
                    <a:pt x="400" y="22"/>
                  </a:cubicBezTo>
                  <a:cubicBezTo>
                    <a:pt x="403" y="22"/>
                    <a:pt x="409" y="22"/>
                    <a:pt x="412" y="22"/>
                  </a:cubicBezTo>
                  <a:cubicBezTo>
                    <a:pt x="400" y="28"/>
                    <a:pt x="395" y="36"/>
                    <a:pt x="395" y="50"/>
                  </a:cubicBezTo>
                  <a:cubicBezTo>
                    <a:pt x="395" y="67"/>
                    <a:pt x="409" y="78"/>
                    <a:pt x="423" y="78"/>
                  </a:cubicBezTo>
                  <a:cubicBezTo>
                    <a:pt x="434" y="78"/>
                    <a:pt x="454" y="70"/>
                    <a:pt x="454" y="48"/>
                  </a:cubicBezTo>
                  <a:cubicBezTo>
                    <a:pt x="454" y="31"/>
                    <a:pt x="440" y="0"/>
                    <a:pt x="403" y="0"/>
                  </a:cubicBezTo>
                  <a:cubicBezTo>
                    <a:pt x="384" y="0"/>
                    <a:pt x="339" y="6"/>
                    <a:pt x="297" y="48"/>
                  </a:cubicBezTo>
                  <a:cubicBezTo>
                    <a:pt x="255" y="14"/>
                    <a:pt x="213" y="11"/>
                    <a:pt x="193" y="11"/>
                  </a:cubicBezTo>
                  <a:cubicBezTo>
                    <a:pt x="101" y="11"/>
                    <a:pt x="31" y="78"/>
                    <a:pt x="31" y="154"/>
                  </a:cubicBezTo>
                  <a:cubicBezTo>
                    <a:pt x="31" y="199"/>
                    <a:pt x="53" y="235"/>
                    <a:pt x="78" y="258"/>
                  </a:cubicBezTo>
                  <a:cubicBezTo>
                    <a:pt x="64" y="272"/>
                    <a:pt x="48" y="305"/>
                    <a:pt x="48" y="339"/>
                  </a:cubicBezTo>
                  <a:cubicBezTo>
                    <a:pt x="48" y="370"/>
                    <a:pt x="62" y="406"/>
                    <a:pt x="92" y="426"/>
                  </a:cubicBezTo>
                  <a:cubicBezTo>
                    <a:pt x="31" y="442"/>
                    <a:pt x="0" y="487"/>
                    <a:pt x="0" y="526"/>
                  </a:cubicBezTo>
                  <a:cubicBezTo>
                    <a:pt x="0" y="596"/>
                    <a:pt x="98" y="652"/>
                    <a:pt x="218" y="652"/>
                  </a:cubicBezTo>
                  <a:cubicBezTo>
                    <a:pt x="336" y="652"/>
                    <a:pt x="440" y="602"/>
                    <a:pt x="440" y="524"/>
                  </a:cubicBezTo>
                  <a:cubicBezTo>
                    <a:pt x="440" y="490"/>
                    <a:pt x="426" y="440"/>
                    <a:pt x="375" y="412"/>
                  </a:cubicBezTo>
                  <a:cubicBezTo>
                    <a:pt x="322" y="384"/>
                    <a:pt x="263" y="384"/>
                    <a:pt x="204" y="384"/>
                  </a:cubicBezTo>
                  <a:cubicBezTo>
                    <a:pt x="179" y="384"/>
                    <a:pt x="137" y="384"/>
                    <a:pt x="129" y="384"/>
                  </a:cubicBezTo>
                  <a:cubicBezTo>
                    <a:pt x="98" y="378"/>
                    <a:pt x="78" y="347"/>
                    <a:pt x="78" y="316"/>
                  </a:cubicBezTo>
                  <a:close/>
                  <a:moveTo>
                    <a:pt x="221" y="627"/>
                  </a:moveTo>
                  <a:cubicBezTo>
                    <a:pt x="120" y="627"/>
                    <a:pt x="50" y="577"/>
                    <a:pt x="50" y="526"/>
                  </a:cubicBezTo>
                  <a:cubicBezTo>
                    <a:pt x="50" y="482"/>
                    <a:pt x="90" y="442"/>
                    <a:pt x="132" y="440"/>
                  </a:cubicBezTo>
                  <a:lnTo>
                    <a:pt x="190" y="440"/>
                  </a:lnTo>
                  <a:cubicBezTo>
                    <a:pt x="277" y="440"/>
                    <a:pt x="386" y="440"/>
                    <a:pt x="386" y="526"/>
                  </a:cubicBezTo>
                  <a:cubicBezTo>
                    <a:pt x="386" y="580"/>
                    <a:pt x="316" y="627"/>
                    <a:pt x="221" y="6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4430880" y="2833200"/>
              <a:ext cx="2768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88" y="437"/>
                    <a:pt x="221" y="437"/>
                  </a:cubicBezTo>
                  <a:lnTo>
                    <a:pt x="221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77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08" y="437"/>
                    <a:pt x="358" y="434"/>
                    <a:pt x="386" y="434"/>
                  </a:cubicBezTo>
                  <a:cubicBezTo>
                    <a:pt x="412" y="434"/>
                    <a:pt x="462" y="437"/>
                    <a:pt x="496" y="437"/>
                  </a:cubicBezTo>
                  <a:lnTo>
                    <a:pt x="496" y="406"/>
                  </a:lnTo>
                  <a:cubicBezTo>
                    <a:pt x="431" y="406"/>
                    <a:pt x="420" y="406"/>
                    <a:pt x="420" y="361"/>
                  </a:cubicBezTo>
                  <a:lnTo>
                    <a:pt x="420" y="179"/>
                  </a:lnTo>
                  <a:cubicBezTo>
                    <a:pt x="420" y="78"/>
                    <a:pt x="490" y="22"/>
                    <a:pt x="554" y="22"/>
                  </a:cubicBezTo>
                  <a:cubicBezTo>
                    <a:pt x="616" y="22"/>
                    <a:pt x="627" y="76"/>
                    <a:pt x="627" y="132"/>
                  </a:cubicBezTo>
                  <a:lnTo>
                    <a:pt x="627" y="361"/>
                  </a:lnTo>
                  <a:cubicBezTo>
                    <a:pt x="627" y="406"/>
                    <a:pt x="616" y="406"/>
                    <a:pt x="549" y="406"/>
                  </a:cubicBezTo>
                  <a:lnTo>
                    <a:pt x="549" y="437"/>
                  </a:lnTo>
                  <a:cubicBezTo>
                    <a:pt x="582" y="437"/>
                    <a:pt x="633" y="434"/>
                    <a:pt x="661" y="434"/>
                  </a:cubicBezTo>
                  <a:cubicBezTo>
                    <a:pt x="686" y="434"/>
                    <a:pt x="736" y="437"/>
                    <a:pt x="770" y="437"/>
                  </a:cubicBezTo>
                  <a:lnTo>
                    <a:pt x="770" y="406"/>
                  </a:lnTo>
                  <a:cubicBezTo>
                    <a:pt x="720" y="406"/>
                    <a:pt x="694" y="406"/>
                    <a:pt x="694" y="378"/>
                  </a:cubicBezTo>
                  <a:lnTo>
                    <a:pt x="694" y="188"/>
                  </a:lnTo>
                  <a:cubicBezTo>
                    <a:pt x="694" y="104"/>
                    <a:pt x="694" y="73"/>
                    <a:pt x="664" y="36"/>
                  </a:cubicBezTo>
                  <a:cubicBezTo>
                    <a:pt x="650" y="20"/>
                    <a:pt x="616" y="0"/>
                    <a:pt x="560" y="0"/>
                  </a:cubicBezTo>
                  <a:cubicBezTo>
                    <a:pt x="476" y="0"/>
                    <a:pt x="434" y="59"/>
                    <a:pt x="417" y="98"/>
                  </a:cubicBezTo>
                  <a:cubicBezTo>
                    <a:pt x="403" y="11"/>
                    <a:pt x="330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725360" y="2753280"/>
              <a:ext cx="76320" cy="23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661">
                  <a:moveTo>
                    <a:pt x="143" y="224"/>
                  </a:moveTo>
                  <a:lnTo>
                    <a:pt x="3" y="235"/>
                  </a:lnTo>
                  <a:lnTo>
                    <a:pt x="3" y="266"/>
                  </a:lnTo>
                  <a:cubicBezTo>
                    <a:pt x="70" y="266"/>
                    <a:pt x="78" y="272"/>
                    <a:pt x="78" y="319"/>
                  </a:cubicBezTo>
                  <a:lnTo>
                    <a:pt x="78" y="585"/>
                  </a:lnTo>
                  <a:cubicBezTo>
                    <a:pt x="78" y="630"/>
                    <a:pt x="67" y="630"/>
                    <a:pt x="0" y="630"/>
                  </a:cubicBezTo>
                  <a:lnTo>
                    <a:pt x="0" y="661"/>
                  </a:lnTo>
                  <a:cubicBezTo>
                    <a:pt x="31" y="661"/>
                    <a:pt x="87" y="658"/>
                    <a:pt x="109" y="658"/>
                  </a:cubicBezTo>
                  <a:cubicBezTo>
                    <a:pt x="146" y="658"/>
                    <a:pt x="179" y="661"/>
                    <a:pt x="213" y="661"/>
                  </a:cubicBezTo>
                  <a:lnTo>
                    <a:pt x="213" y="630"/>
                  </a:lnTo>
                  <a:cubicBezTo>
                    <a:pt x="148" y="630"/>
                    <a:pt x="143" y="624"/>
                    <a:pt x="143" y="588"/>
                  </a:cubicBezTo>
                  <a:close/>
                  <a:moveTo>
                    <a:pt x="148" y="53"/>
                  </a:moveTo>
                  <a:cubicBezTo>
                    <a:pt x="148" y="20"/>
                    <a:pt x="123" y="0"/>
                    <a:pt x="95" y="0"/>
                  </a:cubicBezTo>
                  <a:cubicBezTo>
                    <a:pt x="64" y="0"/>
                    <a:pt x="42" y="28"/>
                    <a:pt x="42" y="53"/>
                  </a:cubicBezTo>
                  <a:cubicBezTo>
                    <a:pt x="42" y="78"/>
                    <a:pt x="64" y="104"/>
                    <a:pt x="95" y="104"/>
                  </a:cubicBezTo>
                  <a:cubicBezTo>
                    <a:pt x="123" y="104"/>
                    <a:pt x="148" y="84"/>
                    <a:pt x="14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822920" y="2833200"/>
              <a:ext cx="1789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90" y="437"/>
                    <a:pt x="224" y="437"/>
                  </a:cubicBezTo>
                  <a:lnTo>
                    <a:pt x="224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80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11" y="437"/>
                    <a:pt x="361" y="434"/>
                    <a:pt x="386" y="434"/>
                  </a:cubicBezTo>
                  <a:cubicBezTo>
                    <a:pt x="412" y="434"/>
                    <a:pt x="465" y="437"/>
                    <a:pt x="498" y="437"/>
                  </a:cubicBezTo>
                  <a:lnTo>
                    <a:pt x="498" y="406"/>
                  </a:lnTo>
                  <a:cubicBezTo>
                    <a:pt x="445" y="406"/>
                    <a:pt x="423" y="406"/>
                    <a:pt x="420" y="378"/>
                  </a:cubicBezTo>
                  <a:lnTo>
                    <a:pt x="420" y="188"/>
                  </a:lnTo>
                  <a:cubicBezTo>
                    <a:pt x="420" y="104"/>
                    <a:pt x="420" y="73"/>
                    <a:pt x="389" y="36"/>
                  </a:cubicBezTo>
                  <a:cubicBezTo>
                    <a:pt x="375" y="20"/>
                    <a:pt x="344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394520" y="3113279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37" y="0"/>
                    <a:pt x="431" y="0"/>
                  </a:cubicBezTo>
                  <a:cubicBezTo>
                    <a:pt x="428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6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6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216040" y="2377439"/>
              <a:ext cx="22644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0" h="473">
                  <a:moveTo>
                    <a:pt x="347" y="196"/>
                  </a:moveTo>
                  <a:cubicBezTo>
                    <a:pt x="344" y="190"/>
                    <a:pt x="344" y="188"/>
                    <a:pt x="344" y="188"/>
                  </a:cubicBezTo>
                  <a:cubicBezTo>
                    <a:pt x="344" y="185"/>
                    <a:pt x="344" y="185"/>
                    <a:pt x="361" y="174"/>
                  </a:cubicBezTo>
                  <a:lnTo>
                    <a:pt x="431" y="123"/>
                  </a:lnTo>
                  <a:cubicBezTo>
                    <a:pt x="521" y="59"/>
                    <a:pt x="566" y="28"/>
                    <a:pt x="613" y="25"/>
                  </a:cubicBezTo>
                  <a:cubicBezTo>
                    <a:pt x="622" y="25"/>
                    <a:pt x="630" y="22"/>
                    <a:pt x="630" y="8"/>
                  </a:cubicBezTo>
                  <a:cubicBezTo>
                    <a:pt x="630" y="3"/>
                    <a:pt x="624" y="0"/>
                    <a:pt x="622" y="0"/>
                  </a:cubicBezTo>
                  <a:cubicBezTo>
                    <a:pt x="605" y="0"/>
                    <a:pt x="588" y="3"/>
                    <a:pt x="574" y="3"/>
                  </a:cubicBezTo>
                  <a:cubicBezTo>
                    <a:pt x="554" y="3"/>
                    <a:pt x="507" y="0"/>
                    <a:pt x="490" y="0"/>
                  </a:cubicBezTo>
                  <a:cubicBezTo>
                    <a:pt x="484" y="0"/>
                    <a:pt x="476" y="0"/>
                    <a:pt x="476" y="14"/>
                  </a:cubicBezTo>
                  <a:cubicBezTo>
                    <a:pt x="476" y="17"/>
                    <a:pt x="476" y="25"/>
                    <a:pt x="484" y="25"/>
                  </a:cubicBezTo>
                  <a:cubicBezTo>
                    <a:pt x="493" y="25"/>
                    <a:pt x="501" y="28"/>
                    <a:pt x="501" y="34"/>
                  </a:cubicBezTo>
                  <a:cubicBezTo>
                    <a:pt x="501" y="48"/>
                    <a:pt x="482" y="62"/>
                    <a:pt x="473" y="70"/>
                  </a:cubicBezTo>
                  <a:lnTo>
                    <a:pt x="182" y="272"/>
                  </a:lnTo>
                  <a:lnTo>
                    <a:pt x="238" y="53"/>
                  </a:lnTo>
                  <a:cubicBezTo>
                    <a:pt x="244" y="31"/>
                    <a:pt x="244" y="25"/>
                    <a:pt x="300" y="25"/>
                  </a:cubicBezTo>
                  <a:cubicBezTo>
                    <a:pt x="311" y="25"/>
                    <a:pt x="319" y="25"/>
                    <a:pt x="319" y="11"/>
                  </a:cubicBezTo>
                  <a:cubicBezTo>
                    <a:pt x="319" y="3"/>
                    <a:pt x="316" y="0"/>
                    <a:pt x="308" y="0"/>
                  </a:cubicBezTo>
                  <a:cubicBezTo>
                    <a:pt x="288" y="0"/>
                    <a:pt x="238" y="3"/>
                    <a:pt x="218" y="3"/>
                  </a:cubicBezTo>
                  <a:cubicBezTo>
                    <a:pt x="207" y="3"/>
                    <a:pt x="182" y="3"/>
                    <a:pt x="171" y="3"/>
                  </a:cubicBezTo>
                  <a:cubicBezTo>
                    <a:pt x="157" y="0"/>
                    <a:pt x="140" y="0"/>
                    <a:pt x="126" y="0"/>
                  </a:cubicBezTo>
                  <a:cubicBezTo>
                    <a:pt x="123" y="0"/>
                    <a:pt x="112" y="0"/>
                    <a:pt x="112" y="14"/>
                  </a:cubicBezTo>
                  <a:cubicBezTo>
                    <a:pt x="112" y="25"/>
                    <a:pt x="120" y="25"/>
                    <a:pt x="134" y="25"/>
                  </a:cubicBezTo>
                  <a:cubicBezTo>
                    <a:pt x="146" y="25"/>
                    <a:pt x="148" y="25"/>
                    <a:pt x="162" y="25"/>
                  </a:cubicBezTo>
                  <a:cubicBezTo>
                    <a:pt x="176" y="28"/>
                    <a:pt x="176" y="28"/>
                    <a:pt x="176" y="36"/>
                  </a:cubicBezTo>
                  <a:cubicBezTo>
                    <a:pt x="176" y="36"/>
                    <a:pt x="176" y="42"/>
                    <a:pt x="174" y="50"/>
                  </a:cubicBezTo>
                  <a:lnTo>
                    <a:pt x="81" y="420"/>
                  </a:lnTo>
                  <a:cubicBezTo>
                    <a:pt x="76" y="442"/>
                    <a:pt x="76" y="448"/>
                    <a:pt x="20" y="448"/>
                  </a:cubicBezTo>
                  <a:cubicBezTo>
                    <a:pt x="8" y="448"/>
                    <a:pt x="0" y="448"/>
                    <a:pt x="0" y="465"/>
                  </a:cubicBezTo>
                  <a:cubicBezTo>
                    <a:pt x="0" y="465"/>
                    <a:pt x="0" y="473"/>
                    <a:pt x="11" y="473"/>
                  </a:cubicBezTo>
                  <a:cubicBezTo>
                    <a:pt x="31" y="473"/>
                    <a:pt x="81" y="470"/>
                    <a:pt x="101" y="470"/>
                  </a:cubicBezTo>
                  <a:cubicBezTo>
                    <a:pt x="112" y="470"/>
                    <a:pt x="137" y="470"/>
                    <a:pt x="148" y="470"/>
                  </a:cubicBezTo>
                  <a:cubicBezTo>
                    <a:pt x="162" y="473"/>
                    <a:pt x="179" y="473"/>
                    <a:pt x="193" y="473"/>
                  </a:cubicBezTo>
                  <a:cubicBezTo>
                    <a:pt x="196" y="473"/>
                    <a:pt x="207" y="473"/>
                    <a:pt x="207" y="459"/>
                  </a:cubicBezTo>
                  <a:cubicBezTo>
                    <a:pt x="207" y="448"/>
                    <a:pt x="199" y="448"/>
                    <a:pt x="185" y="448"/>
                  </a:cubicBezTo>
                  <a:cubicBezTo>
                    <a:pt x="185" y="448"/>
                    <a:pt x="171" y="448"/>
                    <a:pt x="160" y="448"/>
                  </a:cubicBezTo>
                  <a:cubicBezTo>
                    <a:pt x="143" y="445"/>
                    <a:pt x="143" y="442"/>
                    <a:pt x="143" y="437"/>
                  </a:cubicBezTo>
                  <a:cubicBezTo>
                    <a:pt x="143" y="431"/>
                    <a:pt x="151" y="406"/>
                    <a:pt x="176" y="302"/>
                  </a:cubicBezTo>
                  <a:lnTo>
                    <a:pt x="291" y="221"/>
                  </a:lnTo>
                  <a:lnTo>
                    <a:pt x="392" y="417"/>
                  </a:lnTo>
                  <a:cubicBezTo>
                    <a:pt x="395" y="426"/>
                    <a:pt x="395" y="426"/>
                    <a:pt x="395" y="431"/>
                  </a:cubicBezTo>
                  <a:cubicBezTo>
                    <a:pt x="395" y="445"/>
                    <a:pt x="375" y="448"/>
                    <a:pt x="364" y="448"/>
                  </a:cubicBezTo>
                  <a:cubicBezTo>
                    <a:pt x="356" y="448"/>
                    <a:pt x="347" y="448"/>
                    <a:pt x="347" y="465"/>
                  </a:cubicBezTo>
                  <a:cubicBezTo>
                    <a:pt x="347" y="465"/>
                    <a:pt x="347" y="473"/>
                    <a:pt x="358" y="473"/>
                  </a:cubicBezTo>
                  <a:cubicBezTo>
                    <a:pt x="378" y="473"/>
                    <a:pt x="426" y="470"/>
                    <a:pt x="445" y="470"/>
                  </a:cubicBezTo>
                  <a:cubicBezTo>
                    <a:pt x="468" y="470"/>
                    <a:pt x="496" y="473"/>
                    <a:pt x="515" y="473"/>
                  </a:cubicBezTo>
                  <a:cubicBezTo>
                    <a:pt x="524" y="473"/>
                    <a:pt x="529" y="468"/>
                    <a:pt x="529" y="459"/>
                  </a:cubicBezTo>
                  <a:cubicBezTo>
                    <a:pt x="529" y="448"/>
                    <a:pt x="518" y="448"/>
                    <a:pt x="512" y="448"/>
                  </a:cubicBezTo>
                  <a:cubicBezTo>
                    <a:pt x="498" y="448"/>
                    <a:pt x="479" y="448"/>
                    <a:pt x="468" y="4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090040" y="2653560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6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11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109120" y="324324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8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14240" y="3313080"/>
              <a:ext cx="18324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188">
                  <a:moveTo>
                    <a:pt x="484" y="34"/>
                  </a:moveTo>
                  <a:cubicBezTo>
                    <a:pt x="493" y="34"/>
                    <a:pt x="510" y="34"/>
                    <a:pt x="510" y="17"/>
                  </a:cubicBezTo>
                  <a:cubicBezTo>
                    <a:pt x="510" y="0"/>
                    <a:pt x="493" y="0"/>
                    <a:pt x="484" y="0"/>
                  </a:cubicBezTo>
                  <a:lnTo>
                    <a:pt x="25" y="0"/>
                  </a:lnTo>
                  <a:cubicBezTo>
                    <a:pt x="17" y="0"/>
                    <a:pt x="0" y="0"/>
                    <a:pt x="0" y="17"/>
                  </a:cubicBezTo>
                  <a:cubicBezTo>
                    <a:pt x="0" y="34"/>
                    <a:pt x="17" y="34"/>
                    <a:pt x="25" y="34"/>
                  </a:cubicBezTo>
                  <a:close/>
                  <a:moveTo>
                    <a:pt x="484" y="188"/>
                  </a:moveTo>
                  <a:cubicBezTo>
                    <a:pt x="493" y="188"/>
                    <a:pt x="510" y="188"/>
                    <a:pt x="510" y="171"/>
                  </a:cubicBezTo>
                  <a:cubicBezTo>
                    <a:pt x="510" y="154"/>
                    <a:pt x="493" y="154"/>
                    <a:pt x="484" y="154"/>
                  </a:cubicBezTo>
                  <a:lnTo>
                    <a:pt x="25" y="154"/>
                  </a:lnTo>
                  <a:cubicBezTo>
                    <a:pt x="17" y="154"/>
                    <a:pt x="0" y="154"/>
                    <a:pt x="0" y="171"/>
                  </a:cubicBezTo>
                  <a:cubicBezTo>
                    <a:pt x="0" y="188"/>
                    <a:pt x="17" y="188"/>
                    <a:pt x="25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441040" y="3243240"/>
              <a:ext cx="9144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459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724000" y="2653560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6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11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653440" y="3303720"/>
              <a:ext cx="133560" cy="11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14">
                  <a:moveTo>
                    <a:pt x="140" y="232"/>
                  </a:moveTo>
                  <a:cubicBezTo>
                    <a:pt x="132" y="258"/>
                    <a:pt x="109" y="294"/>
                    <a:pt x="76" y="294"/>
                  </a:cubicBezTo>
                  <a:cubicBezTo>
                    <a:pt x="73" y="294"/>
                    <a:pt x="50" y="294"/>
                    <a:pt x="36" y="286"/>
                  </a:cubicBezTo>
                  <a:cubicBezTo>
                    <a:pt x="64" y="274"/>
                    <a:pt x="67" y="249"/>
                    <a:pt x="67" y="246"/>
                  </a:cubicBezTo>
                  <a:cubicBezTo>
                    <a:pt x="67" y="230"/>
                    <a:pt x="56" y="221"/>
                    <a:pt x="39" y="221"/>
                  </a:cubicBezTo>
                  <a:cubicBezTo>
                    <a:pt x="20" y="221"/>
                    <a:pt x="0" y="238"/>
                    <a:pt x="0" y="263"/>
                  </a:cubicBezTo>
                  <a:cubicBezTo>
                    <a:pt x="0" y="297"/>
                    <a:pt x="39" y="314"/>
                    <a:pt x="73" y="314"/>
                  </a:cubicBezTo>
                  <a:cubicBezTo>
                    <a:pt x="104" y="314"/>
                    <a:pt x="134" y="294"/>
                    <a:pt x="151" y="263"/>
                  </a:cubicBezTo>
                  <a:cubicBezTo>
                    <a:pt x="168" y="300"/>
                    <a:pt x="204" y="314"/>
                    <a:pt x="232" y="314"/>
                  </a:cubicBezTo>
                  <a:cubicBezTo>
                    <a:pt x="314" y="314"/>
                    <a:pt x="356" y="227"/>
                    <a:pt x="356" y="207"/>
                  </a:cubicBezTo>
                  <a:cubicBezTo>
                    <a:pt x="356" y="199"/>
                    <a:pt x="347" y="199"/>
                    <a:pt x="344" y="199"/>
                  </a:cubicBezTo>
                  <a:cubicBezTo>
                    <a:pt x="336" y="199"/>
                    <a:pt x="333" y="202"/>
                    <a:pt x="330" y="210"/>
                  </a:cubicBezTo>
                  <a:cubicBezTo>
                    <a:pt x="316" y="258"/>
                    <a:pt x="274" y="294"/>
                    <a:pt x="235" y="294"/>
                  </a:cubicBezTo>
                  <a:cubicBezTo>
                    <a:pt x="207" y="294"/>
                    <a:pt x="193" y="274"/>
                    <a:pt x="193" y="249"/>
                  </a:cubicBezTo>
                  <a:cubicBezTo>
                    <a:pt x="193" y="230"/>
                    <a:pt x="210" y="168"/>
                    <a:pt x="230" y="90"/>
                  </a:cubicBezTo>
                  <a:cubicBezTo>
                    <a:pt x="244" y="36"/>
                    <a:pt x="274" y="20"/>
                    <a:pt x="297" y="20"/>
                  </a:cubicBezTo>
                  <a:cubicBezTo>
                    <a:pt x="300" y="20"/>
                    <a:pt x="322" y="20"/>
                    <a:pt x="336" y="28"/>
                  </a:cubicBezTo>
                  <a:cubicBezTo>
                    <a:pt x="314" y="36"/>
                    <a:pt x="305" y="56"/>
                    <a:pt x="305" y="67"/>
                  </a:cubicBezTo>
                  <a:cubicBezTo>
                    <a:pt x="305" y="84"/>
                    <a:pt x="316" y="92"/>
                    <a:pt x="333" y="92"/>
                  </a:cubicBezTo>
                  <a:cubicBezTo>
                    <a:pt x="347" y="92"/>
                    <a:pt x="372" y="81"/>
                    <a:pt x="372" y="50"/>
                  </a:cubicBezTo>
                  <a:cubicBezTo>
                    <a:pt x="372" y="11"/>
                    <a:pt x="328" y="0"/>
                    <a:pt x="300" y="0"/>
                  </a:cubicBezTo>
                  <a:cubicBezTo>
                    <a:pt x="263" y="0"/>
                    <a:pt x="238" y="22"/>
                    <a:pt x="221" y="50"/>
                  </a:cubicBezTo>
                  <a:cubicBezTo>
                    <a:pt x="210" y="20"/>
                    <a:pt x="176" y="0"/>
                    <a:pt x="137" y="0"/>
                  </a:cubicBezTo>
                  <a:cubicBezTo>
                    <a:pt x="62" y="0"/>
                    <a:pt x="17" y="87"/>
                    <a:pt x="17" y="106"/>
                  </a:cubicBezTo>
                  <a:cubicBezTo>
                    <a:pt x="17" y="115"/>
                    <a:pt x="25" y="115"/>
                    <a:pt x="28" y="115"/>
                  </a:cubicBezTo>
                  <a:cubicBezTo>
                    <a:pt x="36" y="115"/>
                    <a:pt x="36" y="112"/>
                    <a:pt x="42" y="104"/>
                  </a:cubicBezTo>
                  <a:cubicBezTo>
                    <a:pt x="59" y="50"/>
                    <a:pt x="101" y="20"/>
                    <a:pt x="137" y="20"/>
                  </a:cubicBezTo>
                  <a:cubicBezTo>
                    <a:pt x="160" y="20"/>
                    <a:pt x="176" y="31"/>
                    <a:pt x="176" y="64"/>
                  </a:cubicBezTo>
                  <a:cubicBezTo>
                    <a:pt x="176" y="78"/>
                    <a:pt x="168" y="115"/>
                    <a:pt x="162" y="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828040" y="3270600"/>
              <a:ext cx="1378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454">
                  <a:moveTo>
                    <a:pt x="356" y="244"/>
                  </a:moveTo>
                  <a:cubicBezTo>
                    <a:pt x="367" y="244"/>
                    <a:pt x="384" y="244"/>
                    <a:pt x="384" y="227"/>
                  </a:cubicBezTo>
                  <a:cubicBezTo>
                    <a:pt x="384" y="210"/>
                    <a:pt x="367" y="210"/>
                    <a:pt x="356" y="210"/>
                  </a:cubicBezTo>
                  <a:lnTo>
                    <a:pt x="34" y="210"/>
                  </a:lnTo>
                  <a:cubicBezTo>
                    <a:pt x="45" y="109"/>
                    <a:pt x="129" y="34"/>
                    <a:pt x="238" y="34"/>
                  </a:cubicBezTo>
                  <a:lnTo>
                    <a:pt x="356" y="34"/>
                  </a:lnTo>
                  <a:cubicBezTo>
                    <a:pt x="367" y="34"/>
                    <a:pt x="384" y="34"/>
                    <a:pt x="384" y="17"/>
                  </a:cubicBezTo>
                  <a:cubicBezTo>
                    <a:pt x="384" y="0"/>
                    <a:pt x="367" y="0"/>
                    <a:pt x="356" y="0"/>
                  </a:cubicBezTo>
                  <a:lnTo>
                    <a:pt x="235" y="0"/>
                  </a:lnTo>
                  <a:cubicBezTo>
                    <a:pt x="106" y="0"/>
                    <a:pt x="0" y="101"/>
                    <a:pt x="0" y="227"/>
                  </a:cubicBezTo>
                  <a:cubicBezTo>
                    <a:pt x="0" y="353"/>
                    <a:pt x="106" y="454"/>
                    <a:pt x="235" y="454"/>
                  </a:cubicBezTo>
                  <a:lnTo>
                    <a:pt x="356" y="454"/>
                  </a:lnTo>
                  <a:cubicBezTo>
                    <a:pt x="367" y="454"/>
                    <a:pt x="384" y="454"/>
                    <a:pt x="384" y="437"/>
                  </a:cubicBezTo>
                  <a:cubicBezTo>
                    <a:pt x="384" y="420"/>
                    <a:pt x="367" y="420"/>
                    <a:pt x="356" y="420"/>
                  </a:cubicBezTo>
                  <a:lnTo>
                    <a:pt x="238" y="420"/>
                  </a:lnTo>
                  <a:cubicBezTo>
                    <a:pt x="129" y="420"/>
                    <a:pt x="45" y="344"/>
                    <a:pt x="34" y="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010200" y="3239279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40" y="0"/>
                    <a:pt x="431" y="0"/>
                  </a:cubicBezTo>
                  <a:cubicBezTo>
                    <a:pt x="428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8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6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180840" y="333108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380280" y="272411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6478199" y="272411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6544440" y="2833200"/>
              <a:ext cx="177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448">
                  <a:moveTo>
                    <a:pt x="302" y="140"/>
                  </a:moveTo>
                  <a:cubicBezTo>
                    <a:pt x="308" y="112"/>
                    <a:pt x="330" y="22"/>
                    <a:pt x="400" y="22"/>
                  </a:cubicBezTo>
                  <a:cubicBezTo>
                    <a:pt x="406" y="22"/>
                    <a:pt x="428" y="22"/>
                    <a:pt x="448" y="34"/>
                  </a:cubicBezTo>
                  <a:cubicBezTo>
                    <a:pt x="423" y="39"/>
                    <a:pt x="400" y="64"/>
                    <a:pt x="400" y="87"/>
                  </a:cubicBezTo>
                  <a:cubicBezTo>
                    <a:pt x="400" y="104"/>
                    <a:pt x="412" y="123"/>
                    <a:pt x="440" y="123"/>
                  </a:cubicBezTo>
                  <a:cubicBezTo>
                    <a:pt x="462" y="123"/>
                    <a:pt x="493" y="104"/>
                    <a:pt x="493" y="64"/>
                  </a:cubicBezTo>
                  <a:cubicBezTo>
                    <a:pt x="493" y="14"/>
                    <a:pt x="434" y="0"/>
                    <a:pt x="400" y="0"/>
                  </a:cubicBezTo>
                  <a:cubicBezTo>
                    <a:pt x="344" y="0"/>
                    <a:pt x="308" y="53"/>
                    <a:pt x="297" y="76"/>
                  </a:cubicBezTo>
                  <a:cubicBezTo>
                    <a:pt x="272" y="11"/>
                    <a:pt x="218" y="0"/>
                    <a:pt x="190" y="0"/>
                  </a:cubicBezTo>
                  <a:cubicBezTo>
                    <a:pt x="87" y="0"/>
                    <a:pt x="31" y="129"/>
                    <a:pt x="31" y="151"/>
                  </a:cubicBezTo>
                  <a:cubicBezTo>
                    <a:pt x="31" y="162"/>
                    <a:pt x="39" y="162"/>
                    <a:pt x="42" y="162"/>
                  </a:cubicBezTo>
                  <a:cubicBezTo>
                    <a:pt x="50" y="162"/>
                    <a:pt x="53" y="160"/>
                    <a:pt x="56" y="151"/>
                  </a:cubicBezTo>
                  <a:cubicBezTo>
                    <a:pt x="90" y="48"/>
                    <a:pt x="154" y="22"/>
                    <a:pt x="188" y="22"/>
                  </a:cubicBezTo>
                  <a:cubicBezTo>
                    <a:pt x="207" y="22"/>
                    <a:pt x="241" y="31"/>
                    <a:pt x="241" y="87"/>
                  </a:cubicBezTo>
                  <a:cubicBezTo>
                    <a:pt x="241" y="118"/>
                    <a:pt x="224" y="185"/>
                    <a:pt x="188" y="325"/>
                  </a:cubicBezTo>
                  <a:cubicBezTo>
                    <a:pt x="171" y="386"/>
                    <a:pt x="137" y="426"/>
                    <a:pt x="95" y="426"/>
                  </a:cubicBezTo>
                  <a:cubicBezTo>
                    <a:pt x="87" y="426"/>
                    <a:pt x="64" y="426"/>
                    <a:pt x="45" y="414"/>
                  </a:cubicBezTo>
                  <a:cubicBezTo>
                    <a:pt x="70" y="409"/>
                    <a:pt x="90" y="389"/>
                    <a:pt x="90" y="361"/>
                  </a:cubicBezTo>
                  <a:cubicBezTo>
                    <a:pt x="90" y="333"/>
                    <a:pt x="70" y="325"/>
                    <a:pt x="53" y="325"/>
                  </a:cubicBezTo>
                  <a:cubicBezTo>
                    <a:pt x="25" y="325"/>
                    <a:pt x="0" y="353"/>
                    <a:pt x="0" y="384"/>
                  </a:cubicBezTo>
                  <a:cubicBezTo>
                    <a:pt x="0" y="428"/>
                    <a:pt x="50" y="448"/>
                    <a:pt x="92" y="448"/>
                  </a:cubicBezTo>
                  <a:cubicBezTo>
                    <a:pt x="160" y="448"/>
                    <a:pt x="193" y="378"/>
                    <a:pt x="196" y="372"/>
                  </a:cubicBezTo>
                  <a:cubicBezTo>
                    <a:pt x="210" y="409"/>
                    <a:pt x="244" y="448"/>
                    <a:pt x="302" y="448"/>
                  </a:cubicBezTo>
                  <a:cubicBezTo>
                    <a:pt x="406" y="448"/>
                    <a:pt x="462" y="322"/>
                    <a:pt x="462" y="297"/>
                  </a:cubicBezTo>
                  <a:cubicBezTo>
                    <a:pt x="462" y="286"/>
                    <a:pt x="454" y="286"/>
                    <a:pt x="451" y="286"/>
                  </a:cubicBezTo>
                  <a:cubicBezTo>
                    <a:pt x="442" y="286"/>
                    <a:pt x="440" y="291"/>
                    <a:pt x="437" y="297"/>
                  </a:cubicBezTo>
                  <a:cubicBezTo>
                    <a:pt x="406" y="403"/>
                    <a:pt x="339" y="426"/>
                    <a:pt x="305" y="426"/>
                  </a:cubicBezTo>
                  <a:cubicBezTo>
                    <a:pt x="266" y="426"/>
                    <a:pt x="252" y="395"/>
                    <a:pt x="252" y="361"/>
                  </a:cubicBezTo>
                  <a:cubicBezTo>
                    <a:pt x="252" y="339"/>
                    <a:pt x="258" y="319"/>
                    <a:pt x="269" y="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6843960" y="2894399"/>
              <a:ext cx="2174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" h="42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7178760" y="2833200"/>
              <a:ext cx="192240" cy="23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5" h="650">
                  <a:moveTo>
                    <a:pt x="199" y="90"/>
                  </a:moveTo>
                  <a:cubicBezTo>
                    <a:pt x="204" y="70"/>
                    <a:pt x="213" y="31"/>
                    <a:pt x="213" y="28"/>
                  </a:cubicBezTo>
                  <a:cubicBezTo>
                    <a:pt x="213" y="11"/>
                    <a:pt x="202" y="0"/>
                    <a:pt x="185" y="0"/>
                  </a:cubicBezTo>
                  <a:cubicBezTo>
                    <a:pt x="182" y="0"/>
                    <a:pt x="154" y="0"/>
                    <a:pt x="146" y="36"/>
                  </a:cubicBezTo>
                  <a:lnTo>
                    <a:pt x="3" y="608"/>
                  </a:lnTo>
                  <a:cubicBezTo>
                    <a:pt x="0" y="619"/>
                    <a:pt x="0" y="622"/>
                    <a:pt x="0" y="624"/>
                  </a:cubicBezTo>
                  <a:cubicBezTo>
                    <a:pt x="0" y="638"/>
                    <a:pt x="11" y="650"/>
                    <a:pt x="28" y="650"/>
                  </a:cubicBezTo>
                  <a:cubicBezTo>
                    <a:pt x="48" y="650"/>
                    <a:pt x="62" y="633"/>
                    <a:pt x="62" y="630"/>
                  </a:cubicBezTo>
                  <a:cubicBezTo>
                    <a:pt x="67" y="622"/>
                    <a:pt x="78" y="568"/>
                    <a:pt x="118" y="417"/>
                  </a:cubicBezTo>
                  <a:cubicBezTo>
                    <a:pt x="148" y="442"/>
                    <a:pt x="193" y="448"/>
                    <a:pt x="213" y="448"/>
                  </a:cubicBezTo>
                  <a:cubicBezTo>
                    <a:pt x="283" y="448"/>
                    <a:pt x="319" y="403"/>
                    <a:pt x="344" y="375"/>
                  </a:cubicBezTo>
                  <a:cubicBezTo>
                    <a:pt x="353" y="420"/>
                    <a:pt x="389" y="448"/>
                    <a:pt x="434" y="448"/>
                  </a:cubicBezTo>
                  <a:cubicBezTo>
                    <a:pt x="468" y="448"/>
                    <a:pt x="490" y="426"/>
                    <a:pt x="507" y="392"/>
                  </a:cubicBezTo>
                  <a:cubicBezTo>
                    <a:pt x="524" y="358"/>
                    <a:pt x="535" y="297"/>
                    <a:pt x="535" y="297"/>
                  </a:cubicBezTo>
                  <a:cubicBezTo>
                    <a:pt x="535" y="286"/>
                    <a:pt x="526" y="286"/>
                    <a:pt x="524" y="286"/>
                  </a:cubicBezTo>
                  <a:cubicBezTo>
                    <a:pt x="515" y="286"/>
                    <a:pt x="512" y="288"/>
                    <a:pt x="510" y="302"/>
                  </a:cubicBezTo>
                  <a:cubicBezTo>
                    <a:pt x="493" y="367"/>
                    <a:pt x="476" y="426"/>
                    <a:pt x="434" y="426"/>
                  </a:cubicBezTo>
                  <a:cubicBezTo>
                    <a:pt x="409" y="426"/>
                    <a:pt x="406" y="400"/>
                    <a:pt x="406" y="381"/>
                  </a:cubicBezTo>
                  <a:cubicBezTo>
                    <a:pt x="406" y="358"/>
                    <a:pt x="417" y="314"/>
                    <a:pt x="426" y="277"/>
                  </a:cubicBezTo>
                  <a:lnTo>
                    <a:pt x="454" y="171"/>
                  </a:lnTo>
                  <a:cubicBezTo>
                    <a:pt x="456" y="157"/>
                    <a:pt x="465" y="118"/>
                    <a:pt x="470" y="104"/>
                  </a:cubicBezTo>
                  <a:cubicBezTo>
                    <a:pt x="476" y="81"/>
                    <a:pt x="484" y="45"/>
                    <a:pt x="484" y="36"/>
                  </a:cubicBezTo>
                  <a:cubicBezTo>
                    <a:pt x="484" y="20"/>
                    <a:pt x="470" y="11"/>
                    <a:pt x="456" y="11"/>
                  </a:cubicBezTo>
                  <a:cubicBezTo>
                    <a:pt x="451" y="11"/>
                    <a:pt x="426" y="11"/>
                    <a:pt x="417" y="45"/>
                  </a:cubicBezTo>
                  <a:lnTo>
                    <a:pt x="370" y="230"/>
                  </a:lnTo>
                  <a:cubicBezTo>
                    <a:pt x="358" y="280"/>
                    <a:pt x="347" y="322"/>
                    <a:pt x="344" y="330"/>
                  </a:cubicBezTo>
                  <a:cubicBezTo>
                    <a:pt x="344" y="336"/>
                    <a:pt x="297" y="426"/>
                    <a:pt x="216" y="426"/>
                  </a:cubicBezTo>
                  <a:cubicBezTo>
                    <a:pt x="168" y="426"/>
                    <a:pt x="143" y="392"/>
                    <a:pt x="143" y="339"/>
                  </a:cubicBezTo>
                  <a:cubicBezTo>
                    <a:pt x="143" y="311"/>
                    <a:pt x="151" y="283"/>
                    <a:pt x="157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7392240" y="287856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11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7540559" y="272411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639200" y="2724119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7709760" y="2678760"/>
              <a:ext cx="1105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459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</p:grpSp>
      <p:grpSp>
        <p:nvGrpSpPr>
          <p:cNvPr id="35" name="Group 34" descr="28§display§\mu^t = \underset{\mu_{i, i = 1..K}}{\operatorname{argmin}}  \sum_{i=1}^{K}\sum_{x\in S_i} || x- \mu_i||^2§svg§600§FALSE§" title="TexMaths"/>
          <p:cNvGrpSpPr/>
          <p:nvPr/>
        </p:nvGrpSpPr>
        <p:grpSpPr>
          <a:xfrm>
            <a:off x="2580408" y="4150984"/>
            <a:ext cx="4329089" cy="974429"/>
            <a:chOff x="3186360" y="4321080"/>
            <a:chExt cx="4772520" cy="1074240"/>
          </a:xfrm>
        </p:grpSpPr>
        <p:sp>
          <p:nvSpPr>
            <p:cNvPr id="36" name="Freeform 35"/>
            <p:cNvSpPr/>
            <p:nvPr/>
          </p:nvSpPr>
          <p:spPr>
            <a:xfrm>
              <a:off x="3186360" y="4322160"/>
              <a:ext cx="4772520" cy="1071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58" h="2977">
                  <a:moveTo>
                    <a:pt x="6628" y="2977"/>
                  </a:moveTo>
                  <a:lnTo>
                    <a:pt x="0" y="2977"/>
                  </a:lnTo>
                  <a:lnTo>
                    <a:pt x="0" y="0"/>
                  </a:lnTo>
                  <a:lnTo>
                    <a:pt x="13258" y="0"/>
                  </a:lnTo>
                  <a:lnTo>
                    <a:pt x="13258" y="29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197520" y="4776840"/>
              <a:ext cx="192240" cy="23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5" h="650">
                  <a:moveTo>
                    <a:pt x="199" y="90"/>
                  </a:moveTo>
                  <a:cubicBezTo>
                    <a:pt x="204" y="70"/>
                    <a:pt x="213" y="31"/>
                    <a:pt x="213" y="28"/>
                  </a:cubicBezTo>
                  <a:cubicBezTo>
                    <a:pt x="213" y="11"/>
                    <a:pt x="202" y="0"/>
                    <a:pt x="185" y="0"/>
                  </a:cubicBezTo>
                  <a:cubicBezTo>
                    <a:pt x="182" y="0"/>
                    <a:pt x="154" y="0"/>
                    <a:pt x="146" y="36"/>
                  </a:cubicBezTo>
                  <a:lnTo>
                    <a:pt x="3" y="608"/>
                  </a:lnTo>
                  <a:cubicBezTo>
                    <a:pt x="0" y="619"/>
                    <a:pt x="0" y="622"/>
                    <a:pt x="0" y="624"/>
                  </a:cubicBezTo>
                  <a:cubicBezTo>
                    <a:pt x="0" y="638"/>
                    <a:pt x="11" y="650"/>
                    <a:pt x="28" y="650"/>
                  </a:cubicBezTo>
                  <a:cubicBezTo>
                    <a:pt x="48" y="650"/>
                    <a:pt x="62" y="633"/>
                    <a:pt x="62" y="630"/>
                  </a:cubicBezTo>
                  <a:cubicBezTo>
                    <a:pt x="67" y="622"/>
                    <a:pt x="78" y="568"/>
                    <a:pt x="118" y="417"/>
                  </a:cubicBezTo>
                  <a:cubicBezTo>
                    <a:pt x="148" y="442"/>
                    <a:pt x="193" y="448"/>
                    <a:pt x="213" y="448"/>
                  </a:cubicBezTo>
                  <a:cubicBezTo>
                    <a:pt x="283" y="448"/>
                    <a:pt x="319" y="403"/>
                    <a:pt x="344" y="375"/>
                  </a:cubicBezTo>
                  <a:cubicBezTo>
                    <a:pt x="353" y="420"/>
                    <a:pt x="389" y="448"/>
                    <a:pt x="434" y="448"/>
                  </a:cubicBezTo>
                  <a:cubicBezTo>
                    <a:pt x="468" y="448"/>
                    <a:pt x="490" y="426"/>
                    <a:pt x="507" y="392"/>
                  </a:cubicBezTo>
                  <a:cubicBezTo>
                    <a:pt x="524" y="358"/>
                    <a:pt x="535" y="297"/>
                    <a:pt x="535" y="297"/>
                  </a:cubicBezTo>
                  <a:cubicBezTo>
                    <a:pt x="535" y="286"/>
                    <a:pt x="526" y="286"/>
                    <a:pt x="524" y="286"/>
                  </a:cubicBezTo>
                  <a:cubicBezTo>
                    <a:pt x="515" y="286"/>
                    <a:pt x="512" y="288"/>
                    <a:pt x="510" y="302"/>
                  </a:cubicBezTo>
                  <a:cubicBezTo>
                    <a:pt x="493" y="367"/>
                    <a:pt x="476" y="426"/>
                    <a:pt x="434" y="426"/>
                  </a:cubicBezTo>
                  <a:cubicBezTo>
                    <a:pt x="409" y="426"/>
                    <a:pt x="406" y="400"/>
                    <a:pt x="406" y="381"/>
                  </a:cubicBezTo>
                  <a:cubicBezTo>
                    <a:pt x="406" y="358"/>
                    <a:pt x="417" y="314"/>
                    <a:pt x="426" y="277"/>
                  </a:cubicBezTo>
                  <a:lnTo>
                    <a:pt x="454" y="171"/>
                  </a:lnTo>
                  <a:cubicBezTo>
                    <a:pt x="456" y="157"/>
                    <a:pt x="465" y="118"/>
                    <a:pt x="470" y="104"/>
                  </a:cubicBezTo>
                  <a:cubicBezTo>
                    <a:pt x="476" y="81"/>
                    <a:pt x="484" y="45"/>
                    <a:pt x="484" y="36"/>
                  </a:cubicBezTo>
                  <a:cubicBezTo>
                    <a:pt x="484" y="20"/>
                    <a:pt x="470" y="11"/>
                    <a:pt x="456" y="11"/>
                  </a:cubicBezTo>
                  <a:cubicBezTo>
                    <a:pt x="451" y="11"/>
                    <a:pt x="426" y="11"/>
                    <a:pt x="417" y="45"/>
                  </a:cubicBezTo>
                  <a:lnTo>
                    <a:pt x="370" y="230"/>
                  </a:lnTo>
                  <a:cubicBezTo>
                    <a:pt x="358" y="280"/>
                    <a:pt x="347" y="322"/>
                    <a:pt x="344" y="330"/>
                  </a:cubicBezTo>
                  <a:cubicBezTo>
                    <a:pt x="344" y="336"/>
                    <a:pt x="297" y="426"/>
                    <a:pt x="216" y="426"/>
                  </a:cubicBezTo>
                  <a:cubicBezTo>
                    <a:pt x="168" y="426"/>
                    <a:pt x="143" y="392"/>
                    <a:pt x="143" y="339"/>
                  </a:cubicBezTo>
                  <a:cubicBezTo>
                    <a:pt x="143" y="311"/>
                    <a:pt x="151" y="283"/>
                    <a:pt x="157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409200" y="4632480"/>
              <a:ext cx="84240" cy="15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440">
                  <a:moveTo>
                    <a:pt x="143" y="160"/>
                  </a:moveTo>
                  <a:lnTo>
                    <a:pt x="213" y="160"/>
                  </a:lnTo>
                  <a:cubicBezTo>
                    <a:pt x="227" y="160"/>
                    <a:pt x="235" y="160"/>
                    <a:pt x="235" y="146"/>
                  </a:cubicBezTo>
                  <a:cubicBezTo>
                    <a:pt x="235" y="134"/>
                    <a:pt x="227" y="134"/>
                    <a:pt x="216" y="134"/>
                  </a:cubicBezTo>
                  <a:lnTo>
                    <a:pt x="148" y="134"/>
                  </a:lnTo>
                  <a:lnTo>
                    <a:pt x="174" y="31"/>
                  </a:lnTo>
                  <a:cubicBezTo>
                    <a:pt x="174" y="28"/>
                    <a:pt x="176" y="25"/>
                    <a:pt x="176" y="22"/>
                  </a:cubicBezTo>
                  <a:cubicBezTo>
                    <a:pt x="176" y="8"/>
                    <a:pt x="168" y="0"/>
                    <a:pt x="154" y="0"/>
                  </a:cubicBezTo>
                  <a:cubicBezTo>
                    <a:pt x="134" y="0"/>
                    <a:pt x="126" y="11"/>
                    <a:pt x="120" y="31"/>
                  </a:cubicBezTo>
                  <a:cubicBezTo>
                    <a:pt x="115" y="48"/>
                    <a:pt x="123" y="14"/>
                    <a:pt x="92" y="134"/>
                  </a:cubicBezTo>
                  <a:lnTo>
                    <a:pt x="22" y="134"/>
                  </a:lnTo>
                  <a:cubicBezTo>
                    <a:pt x="8" y="134"/>
                    <a:pt x="0" y="134"/>
                    <a:pt x="0" y="148"/>
                  </a:cubicBezTo>
                  <a:cubicBezTo>
                    <a:pt x="0" y="160"/>
                    <a:pt x="8" y="160"/>
                    <a:pt x="20" y="160"/>
                  </a:cubicBezTo>
                  <a:lnTo>
                    <a:pt x="87" y="160"/>
                  </a:lnTo>
                  <a:lnTo>
                    <a:pt x="45" y="322"/>
                  </a:lnTo>
                  <a:cubicBezTo>
                    <a:pt x="42" y="342"/>
                    <a:pt x="36" y="364"/>
                    <a:pt x="36" y="375"/>
                  </a:cubicBezTo>
                  <a:cubicBezTo>
                    <a:pt x="36" y="414"/>
                    <a:pt x="70" y="440"/>
                    <a:pt x="109" y="440"/>
                  </a:cubicBezTo>
                  <a:cubicBezTo>
                    <a:pt x="188" y="440"/>
                    <a:pt x="232" y="344"/>
                    <a:pt x="232" y="333"/>
                  </a:cubicBezTo>
                  <a:cubicBezTo>
                    <a:pt x="232" y="325"/>
                    <a:pt x="221" y="325"/>
                    <a:pt x="221" y="325"/>
                  </a:cubicBezTo>
                  <a:cubicBezTo>
                    <a:pt x="213" y="325"/>
                    <a:pt x="210" y="328"/>
                    <a:pt x="204" y="339"/>
                  </a:cubicBezTo>
                  <a:cubicBezTo>
                    <a:pt x="185" y="381"/>
                    <a:pt x="151" y="420"/>
                    <a:pt x="112" y="420"/>
                  </a:cubicBezTo>
                  <a:cubicBezTo>
                    <a:pt x="98" y="420"/>
                    <a:pt x="87" y="412"/>
                    <a:pt x="87" y="386"/>
                  </a:cubicBezTo>
                  <a:cubicBezTo>
                    <a:pt x="87" y="381"/>
                    <a:pt x="90" y="364"/>
                    <a:pt x="92" y="3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3642119" y="4803840"/>
              <a:ext cx="236520" cy="83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8" h="232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4038119" y="4774680"/>
              <a:ext cx="15984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5" h="454">
                  <a:moveTo>
                    <a:pt x="288" y="370"/>
                  </a:moveTo>
                  <a:cubicBezTo>
                    <a:pt x="291" y="409"/>
                    <a:pt x="319" y="451"/>
                    <a:pt x="364" y="451"/>
                  </a:cubicBezTo>
                  <a:cubicBezTo>
                    <a:pt x="386" y="451"/>
                    <a:pt x="445" y="437"/>
                    <a:pt x="445" y="356"/>
                  </a:cubicBezTo>
                  <a:lnTo>
                    <a:pt x="445" y="300"/>
                  </a:lnTo>
                  <a:lnTo>
                    <a:pt x="423" y="300"/>
                  </a:lnTo>
                  <a:lnTo>
                    <a:pt x="423" y="356"/>
                  </a:lnTo>
                  <a:cubicBezTo>
                    <a:pt x="423" y="412"/>
                    <a:pt x="398" y="420"/>
                    <a:pt x="386" y="420"/>
                  </a:cubicBezTo>
                  <a:cubicBezTo>
                    <a:pt x="353" y="420"/>
                    <a:pt x="350" y="375"/>
                    <a:pt x="350" y="370"/>
                  </a:cubicBezTo>
                  <a:lnTo>
                    <a:pt x="350" y="171"/>
                  </a:lnTo>
                  <a:cubicBezTo>
                    <a:pt x="350" y="129"/>
                    <a:pt x="350" y="92"/>
                    <a:pt x="314" y="53"/>
                  </a:cubicBezTo>
                  <a:cubicBezTo>
                    <a:pt x="274" y="17"/>
                    <a:pt x="227" y="0"/>
                    <a:pt x="179" y="0"/>
                  </a:cubicBezTo>
                  <a:cubicBezTo>
                    <a:pt x="98" y="0"/>
                    <a:pt x="28" y="48"/>
                    <a:pt x="28" y="112"/>
                  </a:cubicBezTo>
                  <a:cubicBezTo>
                    <a:pt x="28" y="143"/>
                    <a:pt x="48" y="160"/>
                    <a:pt x="76" y="160"/>
                  </a:cubicBezTo>
                  <a:cubicBezTo>
                    <a:pt x="101" y="160"/>
                    <a:pt x="120" y="140"/>
                    <a:pt x="120" y="112"/>
                  </a:cubicBezTo>
                  <a:cubicBezTo>
                    <a:pt x="120" y="101"/>
                    <a:pt x="115" y="67"/>
                    <a:pt x="70" y="67"/>
                  </a:cubicBezTo>
                  <a:cubicBezTo>
                    <a:pt x="95" y="34"/>
                    <a:pt x="146" y="22"/>
                    <a:pt x="176" y="22"/>
                  </a:cubicBezTo>
                  <a:cubicBezTo>
                    <a:pt x="224" y="22"/>
                    <a:pt x="280" y="62"/>
                    <a:pt x="280" y="148"/>
                  </a:cubicBezTo>
                  <a:lnTo>
                    <a:pt x="280" y="185"/>
                  </a:lnTo>
                  <a:cubicBezTo>
                    <a:pt x="230" y="188"/>
                    <a:pt x="162" y="190"/>
                    <a:pt x="98" y="221"/>
                  </a:cubicBezTo>
                  <a:cubicBezTo>
                    <a:pt x="25" y="255"/>
                    <a:pt x="0" y="305"/>
                    <a:pt x="0" y="350"/>
                  </a:cubicBezTo>
                  <a:cubicBezTo>
                    <a:pt x="0" y="428"/>
                    <a:pt x="95" y="454"/>
                    <a:pt x="160" y="454"/>
                  </a:cubicBezTo>
                  <a:cubicBezTo>
                    <a:pt x="224" y="454"/>
                    <a:pt x="269" y="414"/>
                    <a:pt x="288" y="370"/>
                  </a:cubicBezTo>
                  <a:close/>
                  <a:moveTo>
                    <a:pt x="280" y="207"/>
                  </a:moveTo>
                  <a:lnTo>
                    <a:pt x="280" y="305"/>
                  </a:lnTo>
                  <a:cubicBezTo>
                    <a:pt x="280" y="400"/>
                    <a:pt x="210" y="434"/>
                    <a:pt x="165" y="434"/>
                  </a:cubicBezTo>
                  <a:cubicBezTo>
                    <a:pt x="118" y="434"/>
                    <a:pt x="76" y="398"/>
                    <a:pt x="76" y="347"/>
                  </a:cubicBezTo>
                  <a:cubicBezTo>
                    <a:pt x="76" y="294"/>
                    <a:pt x="118" y="213"/>
                    <a:pt x="280" y="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4209480" y="4776840"/>
              <a:ext cx="1195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3" h="437">
                  <a:moveTo>
                    <a:pt x="137" y="109"/>
                  </a:moveTo>
                  <a:lnTo>
                    <a:pt x="137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9" y="437"/>
                    <a:pt x="84" y="434"/>
                    <a:pt x="112" y="434"/>
                  </a:cubicBezTo>
                  <a:cubicBezTo>
                    <a:pt x="154" y="434"/>
                    <a:pt x="199" y="434"/>
                    <a:pt x="238" y="437"/>
                  </a:cubicBezTo>
                  <a:lnTo>
                    <a:pt x="238" y="406"/>
                  </a:lnTo>
                  <a:lnTo>
                    <a:pt x="218" y="406"/>
                  </a:lnTo>
                  <a:cubicBezTo>
                    <a:pt x="146" y="406"/>
                    <a:pt x="143" y="395"/>
                    <a:pt x="143" y="361"/>
                  </a:cubicBezTo>
                  <a:lnTo>
                    <a:pt x="143" y="207"/>
                  </a:lnTo>
                  <a:cubicBezTo>
                    <a:pt x="143" y="109"/>
                    <a:pt x="185" y="22"/>
                    <a:pt x="260" y="22"/>
                  </a:cubicBezTo>
                  <a:cubicBezTo>
                    <a:pt x="266" y="22"/>
                    <a:pt x="269" y="22"/>
                    <a:pt x="272" y="22"/>
                  </a:cubicBezTo>
                  <a:cubicBezTo>
                    <a:pt x="269" y="22"/>
                    <a:pt x="249" y="36"/>
                    <a:pt x="249" y="62"/>
                  </a:cubicBezTo>
                  <a:cubicBezTo>
                    <a:pt x="249" y="90"/>
                    <a:pt x="269" y="104"/>
                    <a:pt x="291" y="104"/>
                  </a:cubicBezTo>
                  <a:cubicBezTo>
                    <a:pt x="308" y="104"/>
                    <a:pt x="333" y="92"/>
                    <a:pt x="333" y="62"/>
                  </a:cubicBezTo>
                  <a:cubicBezTo>
                    <a:pt x="333" y="28"/>
                    <a:pt x="302" y="0"/>
                    <a:pt x="260" y="0"/>
                  </a:cubicBezTo>
                  <a:cubicBezTo>
                    <a:pt x="188" y="0"/>
                    <a:pt x="151" y="67"/>
                    <a:pt x="137" y="1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347720" y="4773600"/>
              <a:ext cx="163080" cy="234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" h="652">
                  <a:moveTo>
                    <a:pt x="193" y="277"/>
                  </a:moveTo>
                  <a:cubicBezTo>
                    <a:pt x="106" y="277"/>
                    <a:pt x="106" y="179"/>
                    <a:pt x="106" y="157"/>
                  </a:cubicBezTo>
                  <a:cubicBezTo>
                    <a:pt x="106" y="129"/>
                    <a:pt x="106" y="98"/>
                    <a:pt x="123" y="73"/>
                  </a:cubicBezTo>
                  <a:cubicBezTo>
                    <a:pt x="129" y="62"/>
                    <a:pt x="151" y="34"/>
                    <a:pt x="193" y="34"/>
                  </a:cubicBezTo>
                  <a:cubicBezTo>
                    <a:pt x="277" y="34"/>
                    <a:pt x="277" y="132"/>
                    <a:pt x="277" y="154"/>
                  </a:cubicBezTo>
                  <a:cubicBezTo>
                    <a:pt x="277" y="182"/>
                    <a:pt x="277" y="213"/>
                    <a:pt x="263" y="238"/>
                  </a:cubicBezTo>
                  <a:cubicBezTo>
                    <a:pt x="255" y="249"/>
                    <a:pt x="232" y="277"/>
                    <a:pt x="193" y="277"/>
                  </a:cubicBezTo>
                  <a:close/>
                  <a:moveTo>
                    <a:pt x="78" y="316"/>
                  </a:moveTo>
                  <a:cubicBezTo>
                    <a:pt x="78" y="314"/>
                    <a:pt x="78" y="288"/>
                    <a:pt x="95" y="269"/>
                  </a:cubicBezTo>
                  <a:cubicBezTo>
                    <a:pt x="132" y="297"/>
                    <a:pt x="174" y="300"/>
                    <a:pt x="193" y="300"/>
                  </a:cubicBezTo>
                  <a:cubicBezTo>
                    <a:pt x="286" y="300"/>
                    <a:pt x="353" y="232"/>
                    <a:pt x="353" y="157"/>
                  </a:cubicBezTo>
                  <a:cubicBezTo>
                    <a:pt x="353" y="120"/>
                    <a:pt x="336" y="84"/>
                    <a:pt x="311" y="62"/>
                  </a:cubicBezTo>
                  <a:cubicBezTo>
                    <a:pt x="347" y="28"/>
                    <a:pt x="384" y="22"/>
                    <a:pt x="400" y="22"/>
                  </a:cubicBezTo>
                  <a:cubicBezTo>
                    <a:pt x="403" y="22"/>
                    <a:pt x="409" y="22"/>
                    <a:pt x="412" y="22"/>
                  </a:cubicBezTo>
                  <a:cubicBezTo>
                    <a:pt x="400" y="28"/>
                    <a:pt x="395" y="36"/>
                    <a:pt x="395" y="50"/>
                  </a:cubicBezTo>
                  <a:cubicBezTo>
                    <a:pt x="395" y="67"/>
                    <a:pt x="409" y="78"/>
                    <a:pt x="423" y="78"/>
                  </a:cubicBezTo>
                  <a:cubicBezTo>
                    <a:pt x="434" y="78"/>
                    <a:pt x="454" y="70"/>
                    <a:pt x="454" y="48"/>
                  </a:cubicBezTo>
                  <a:cubicBezTo>
                    <a:pt x="454" y="31"/>
                    <a:pt x="440" y="0"/>
                    <a:pt x="403" y="0"/>
                  </a:cubicBezTo>
                  <a:cubicBezTo>
                    <a:pt x="384" y="0"/>
                    <a:pt x="339" y="6"/>
                    <a:pt x="297" y="48"/>
                  </a:cubicBezTo>
                  <a:cubicBezTo>
                    <a:pt x="255" y="14"/>
                    <a:pt x="213" y="11"/>
                    <a:pt x="193" y="11"/>
                  </a:cubicBezTo>
                  <a:cubicBezTo>
                    <a:pt x="101" y="11"/>
                    <a:pt x="31" y="78"/>
                    <a:pt x="31" y="154"/>
                  </a:cubicBezTo>
                  <a:cubicBezTo>
                    <a:pt x="31" y="199"/>
                    <a:pt x="53" y="235"/>
                    <a:pt x="78" y="258"/>
                  </a:cubicBezTo>
                  <a:cubicBezTo>
                    <a:pt x="64" y="272"/>
                    <a:pt x="48" y="305"/>
                    <a:pt x="48" y="339"/>
                  </a:cubicBezTo>
                  <a:cubicBezTo>
                    <a:pt x="48" y="370"/>
                    <a:pt x="62" y="406"/>
                    <a:pt x="92" y="426"/>
                  </a:cubicBezTo>
                  <a:cubicBezTo>
                    <a:pt x="31" y="442"/>
                    <a:pt x="0" y="487"/>
                    <a:pt x="0" y="526"/>
                  </a:cubicBezTo>
                  <a:cubicBezTo>
                    <a:pt x="0" y="596"/>
                    <a:pt x="98" y="652"/>
                    <a:pt x="218" y="652"/>
                  </a:cubicBezTo>
                  <a:cubicBezTo>
                    <a:pt x="336" y="652"/>
                    <a:pt x="440" y="602"/>
                    <a:pt x="440" y="524"/>
                  </a:cubicBezTo>
                  <a:cubicBezTo>
                    <a:pt x="440" y="490"/>
                    <a:pt x="426" y="440"/>
                    <a:pt x="375" y="412"/>
                  </a:cubicBezTo>
                  <a:cubicBezTo>
                    <a:pt x="322" y="384"/>
                    <a:pt x="263" y="384"/>
                    <a:pt x="204" y="384"/>
                  </a:cubicBezTo>
                  <a:cubicBezTo>
                    <a:pt x="179" y="384"/>
                    <a:pt x="137" y="384"/>
                    <a:pt x="129" y="384"/>
                  </a:cubicBezTo>
                  <a:cubicBezTo>
                    <a:pt x="98" y="378"/>
                    <a:pt x="78" y="347"/>
                    <a:pt x="78" y="316"/>
                  </a:cubicBezTo>
                  <a:close/>
                  <a:moveTo>
                    <a:pt x="221" y="627"/>
                  </a:moveTo>
                  <a:cubicBezTo>
                    <a:pt x="120" y="627"/>
                    <a:pt x="50" y="577"/>
                    <a:pt x="50" y="526"/>
                  </a:cubicBezTo>
                  <a:cubicBezTo>
                    <a:pt x="50" y="482"/>
                    <a:pt x="90" y="442"/>
                    <a:pt x="132" y="440"/>
                  </a:cubicBezTo>
                  <a:lnTo>
                    <a:pt x="190" y="440"/>
                  </a:lnTo>
                  <a:cubicBezTo>
                    <a:pt x="277" y="440"/>
                    <a:pt x="386" y="440"/>
                    <a:pt x="386" y="526"/>
                  </a:cubicBezTo>
                  <a:cubicBezTo>
                    <a:pt x="386" y="580"/>
                    <a:pt x="316" y="627"/>
                    <a:pt x="221" y="62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4524840" y="4776840"/>
              <a:ext cx="27684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88" y="437"/>
                    <a:pt x="221" y="437"/>
                  </a:cubicBezTo>
                  <a:lnTo>
                    <a:pt x="221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77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08" y="437"/>
                    <a:pt x="358" y="434"/>
                    <a:pt x="386" y="434"/>
                  </a:cubicBezTo>
                  <a:cubicBezTo>
                    <a:pt x="412" y="434"/>
                    <a:pt x="462" y="437"/>
                    <a:pt x="496" y="437"/>
                  </a:cubicBezTo>
                  <a:lnTo>
                    <a:pt x="496" y="406"/>
                  </a:lnTo>
                  <a:cubicBezTo>
                    <a:pt x="431" y="406"/>
                    <a:pt x="420" y="406"/>
                    <a:pt x="420" y="361"/>
                  </a:cubicBezTo>
                  <a:lnTo>
                    <a:pt x="420" y="179"/>
                  </a:lnTo>
                  <a:cubicBezTo>
                    <a:pt x="420" y="78"/>
                    <a:pt x="490" y="22"/>
                    <a:pt x="554" y="22"/>
                  </a:cubicBezTo>
                  <a:cubicBezTo>
                    <a:pt x="616" y="22"/>
                    <a:pt x="627" y="76"/>
                    <a:pt x="627" y="132"/>
                  </a:cubicBezTo>
                  <a:lnTo>
                    <a:pt x="627" y="361"/>
                  </a:lnTo>
                  <a:cubicBezTo>
                    <a:pt x="627" y="406"/>
                    <a:pt x="616" y="406"/>
                    <a:pt x="549" y="406"/>
                  </a:cubicBezTo>
                  <a:lnTo>
                    <a:pt x="549" y="437"/>
                  </a:lnTo>
                  <a:cubicBezTo>
                    <a:pt x="582" y="437"/>
                    <a:pt x="633" y="434"/>
                    <a:pt x="661" y="434"/>
                  </a:cubicBezTo>
                  <a:cubicBezTo>
                    <a:pt x="686" y="434"/>
                    <a:pt x="736" y="437"/>
                    <a:pt x="770" y="437"/>
                  </a:cubicBezTo>
                  <a:lnTo>
                    <a:pt x="770" y="406"/>
                  </a:lnTo>
                  <a:cubicBezTo>
                    <a:pt x="720" y="406"/>
                    <a:pt x="694" y="406"/>
                    <a:pt x="694" y="378"/>
                  </a:cubicBezTo>
                  <a:lnTo>
                    <a:pt x="694" y="188"/>
                  </a:lnTo>
                  <a:cubicBezTo>
                    <a:pt x="694" y="104"/>
                    <a:pt x="694" y="73"/>
                    <a:pt x="664" y="36"/>
                  </a:cubicBezTo>
                  <a:cubicBezTo>
                    <a:pt x="650" y="20"/>
                    <a:pt x="616" y="0"/>
                    <a:pt x="560" y="0"/>
                  </a:cubicBezTo>
                  <a:cubicBezTo>
                    <a:pt x="476" y="0"/>
                    <a:pt x="434" y="59"/>
                    <a:pt x="417" y="98"/>
                  </a:cubicBezTo>
                  <a:cubicBezTo>
                    <a:pt x="403" y="11"/>
                    <a:pt x="330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820400" y="4696920"/>
              <a:ext cx="76320" cy="23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661">
                  <a:moveTo>
                    <a:pt x="143" y="224"/>
                  </a:moveTo>
                  <a:lnTo>
                    <a:pt x="3" y="235"/>
                  </a:lnTo>
                  <a:lnTo>
                    <a:pt x="3" y="266"/>
                  </a:lnTo>
                  <a:cubicBezTo>
                    <a:pt x="70" y="266"/>
                    <a:pt x="78" y="272"/>
                    <a:pt x="78" y="319"/>
                  </a:cubicBezTo>
                  <a:lnTo>
                    <a:pt x="78" y="585"/>
                  </a:lnTo>
                  <a:cubicBezTo>
                    <a:pt x="78" y="630"/>
                    <a:pt x="67" y="630"/>
                    <a:pt x="0" y="630"/>
                  </a:cubicBezTo>
                  <a:lnTo>
                    <a:pt x="0" y="661"/>
                  </a:lnTo>
                  <a:cubicBezTo>
                    <a:pt x="31" y="661"/>
                    <a:pt x="87" y="658"/>
                    <a:pt x="109" y="658"/>
                  </a:cubicBezTo>
                  <a:cubicBezTo>
                    <a:pt x="146" y="658"/>
                    <a:pt x="179" y="661"/>
                    <a:pt x="213" y="661"/>
                  </a:cubicBezTo>
                  <a:lnTo>
                    <a:pt x="213" y="630"/>
                  </a:lnTo>
                  <a:cubicBezTo>
                    <a:pt x="148" y="630"/>
                    <a:pt x="143" y="624"/>
                    <a:pt x="143" y="588"/>
                  </a:cubicBezTo>
                  <a:close/>
                  <a:moveTo>
                    <a:pt x="148" y="53"/>
                  </a:moveTo>
                  <a:cubicBezTo>
                    <a:pt x="148" y="20"/>
                    <a:pt x="123" y="0"/>
                    <a:pt x="95" y="0"/>
                  </a:cubicBezTo>
                  <a:cubicBezTo>
                    <a:pt x="64" y="0"/>
                    <a:pt x="42" y="28"/>
                    <a:pt x="42" y="53"/>
                  </a:cubicBezTo>
                  <a:cubicBezTo>
                    <a:pt x="42" y="78"/>
                    <a:pt x="64" y="104"/>
                    <a:pt x="95" y="104"/>
                  </a:cubicBezTo>
                  <a:cubicBezTo>
                    <a:pt x="123" y="104"/>
                    <a:pt x="148" y="84"/>
                    <a:pt x="148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917240" y="4776840"/>
              <a:ext cx="17892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437">
                  <a:moveTo>
                    <a:pt x="78" y="98"/>
                  </a:moveTo>
                  <a:lnTo>
                    <a:pt x="78" y="361"/>
                  </a:lnTo>
                  <a:cubicBezTo>
                    <a:pt x="78" y="406"/>
                    <a:pt x="67" y="406"/>
                    <a:pt x="0" y="406"/>
                  </a:cubicBezTo>
                  <a:lnTo>
                    <a:pt x="0" y="437"/>
                  </a:lnTo>
                  <a:cubicBezTo>
                    <a:pt x="34" y="437"/>
                    <a:pt x="84" y="434"/>
                    <a:pt x="112" y="434"/>
                  </a:cubicBezTo>
                  <a:cubicBezTo>
                    <a:pt x="137" y="434"/>
                    <a:pt x="190" y="437"/>
                    <a:pt x="224" y="437"/>
                  </a:cubicBezTo>
                  <a:lnTo>
                    <a:pt x="224" y="406"/>
                  </a:lnTo>
                  <a:cubicBezTo>
                    <a:pt x="157" y="406"/>
                    <a:pt x="146" y="406"/>
                    <a:pt x="146" y="361"/>
                  </a:cubicBezTo>
                  <a:lnTo>
                    <a:pt x="146" y="179"/>
                  </a:lnTo>
                  <a:cubicBezTo>
                    <a:pt x="146" y="78"/>
                    <a:pt x="216" y="22"/>
                    <a:pt x="280" y="22"/>
                  </a:cubicBezTo>
                  <a:cubicBezTo>
                    <a:pt x="342" y="22"/>
                    <a:pt x="353" y="76"/>
                    <a:pt x="353" y="132"/>
                  </a:cubicBezTo>
                  <a:lnTo>
                    <a:pt x="353" y="361"/>
                  </a:lnTo>
                  <a:cubicBezTo>
                    <a:pt x="353" y="406"/>
                    <a:pt x="342" y="406"/>
                    <a:pt x="274" y="406"/>
                  </a:cubicBezTo>
                  <a:lnTo>
                    <a:pt x="274" y="437"/>
                  </a:lnTo>
                  <a:cubicBezTo>
                    <a:pt x="311" y="437"/>
                    <a:pt x="361" y="434"/>
                    <a:pt x="386" y="434"/>
                  </a:cubicBezTo>
                  <a:cubicBezTo>
                    <a:pt x="412" y="434"/>
                    <a:pt x="465" y="437"/>
                    <a:pt x="498" y="437"/>
                  </a:cubicBezTo>
                  <a:lnTo>
                    <a:pt x="498" y="406"/>
                  </a:lnTo>
                  <a:cubicBezTo>
                    <a:pt x="445" y="406"/>
                    <a:pt x="423" y="406"/>
                    <a:pt x="420" y="378"/>
                  </a:cubicBezTo>
                  <a:lnTo>
                    <a:pt x="420" y="188"/>
                  </a:lnTo>
                  <a:cubicBezTo>
                    <a:pt x="420" y="104"/>
                    <a:pt x="420" y="73"/>
                    <a:pt x="389" y="36"/>
                  </a:cubicBezTo>
                  <a:cubicBezTo>
                    <a:pt x="375" y="20"/>
                    <a:pt x="344" y="0"/>
                    <a:pt x="286" y="0"/>
                  </a:cubicBezTo>
                  <a:cubicBezTo>
                    <a:pt x="213" y="0"/>
                    <a:pt x="168" y="42"/>
                    <a:pt x="140" y="104"/>
                  </a:cubicBezTo>
                  <a:lnTo>
                    <a:pt x="140" y="0"/>
                  </a:lnTo>
                  <a:lnTo>
                    <a:pt x="0" y="11"/>
                  </a:lnTo>
                  <a:lnTo>
                    <a:pt x="0" y="42"/>
                  </a:lnTo>
                  <a:cubicBezTo>
                    <a:pt x="70" y="42"/>
                    <a:pt x="78" y="48"/>
                    <a:pt x="7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007879" y="5106240"/>
              <a:ext cx="1486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4" h="454">
                  <a:moveTo>
                    <a:pt x="3" y="417"/>
                  </a:moveTo>
                  <a:cubicBezTo>
                    <a:pt x="0" y="428"/>
                    <a:pt x="0" y="431"/>
                    <a:pt x="0" y="431"/>
                  </a:cubicBezTo>
                  <a:cubicBezTo>
                    <a:pt x="0" y="448"/>
                    <a:pt x="11" y="454"/>
                    <a:pt x="22" y="454"/>
                  </a:cubicBezTo>
                  <a:cubicBezTo>
                    <a:pt x="48" y="454"/>
                    <a:pt x="53" y="431"/>
                    <a:pt x="56" y="420"/>
                  </a:cubicBezTo>
                  <a:cubicBezTo>
                    <a:pt x="59" y="417"/>
                    <a:pt x="73" y="361"/>
                    <a:pt x="90" y="291"/>
                  </a:cubicBezTo>
                  <a:cubicBezTo>
                    <a:pt x="109" y="308"/>
                    <a:pt x="137" y="314"/>
                    <a:pt x="162" y="314"/>
                  </a:cubicBezTo>
                  <a:cubicBezTo>
                    <a:pt x="221" y="314"/>
                    <a:pt x="260" y="263"/>
                    <a:pt x="263" y="263"/>
                  </a:cubicBezTo>
                  <a:cubicBezTo>
                    <a:pt x="277" y="311"/>
                    <a:pt x="325" y="314"/>
                    <a:pt x="333" y="314"/>
                  </a:cubicBezTo>
                  <a:cubicBezTo>
                    <a:pt x="358" y="314"/>
                    <a:pt x="378" y="297"/>
                    <a:pt x="389" y="277"/>
                  </a:cubicBezTo>
                  <a:cubicBezTo>
                    <a:pt x="403" y="249"/>
                    <a:pt x="414" y="210"/>
                    <a:pt x="414" y="207"/>
                  </a:cubicBezTo>
                  <a:cubicBezTo>
                    <a:pt x="414" y="199"/>
                    <a:pt x="403" y="199"/>
                    <a:pt x="403" y="199"/>
                  </a:cubicBezTo>
                  <a:cubicBezTo>
                    <a:pt x="392" y="199"/>
                    <a:pt x="392" y="202"/>
                    <a:pt x="386" y="218"/>
                  </a:cubicBezTo>
                  <a:cubicBezTo>
                    <a:pt x="378" y="252"/>
                    <a:pt x="367" y="294"/>
                    <a:pt x="336" y="294"/>
                  </a:cubicBezTo>
                  <a:cubicBezTo>
                    <a:pt x="319" y="294"/>
                    <a:pt x="314" y="277"/>
                    <a:pt x="314" y="260"/>
                  </a:cubicBezTo>
                  <a:cubicBezTo>
                    <a:pt x="314" y="246"/>
                    <a:pt x="319" y="221"/>
                    <a:pt x="325" y="204"/>
                  </a:cubicBezTo>
                  <a:cubicBezTo>
                    <a:pt x="328" y="185"/>
                    <a:pt x="336" y="157"/>
                    <a:pt x="339" y="143"/>
                  </a:cubicBezTo>
                  <a:lnTo>
                    <a:pt x="356" y="81"/>
                  </a:lnTo>
                  <a:cubicBezTo>
                    <a:pt x="358" y="64"/>
                    <a:pt x="367" y="34"/>
                    <a:pt x="367" y="28"/>
                  </a:cubicBezTo>
                  <a:cubicBezTo>
                    <a:pt x="367" y="14"/>
                    <a:pt x="356" y="6"/>
                    <a:pt x="344" y="6"/>
                  </a:cubicBezTo>
                  <a:cubicBezTo>
                    <a:pt x="336" y="6"/>
                    <a:pt x="322" y="11"/>
                    <a:pt x="316" y="22"/>
                  </a:cubicBezTo>
                  <a:cubicBezTo>
                    <a:pt x="314" y="28"/>
                    <a:pt x="308" y="50"/>
                    <a:pt x="305" y="64"/>
                  </a:cubicBezTo>
                  <a:lnTo>
                    <a:pt x="291" y="120"/>
                  </a:lnTo>
                  <a:lnTo>
                    <a:pt x="269" y="207"/>
                  </a:lnTo>
                  <a:cubicBezTo>
                    <a:pt x="263" y="224"/>
                    <a:pt x="263" y="227"/>
                    <a:pt x="258" y="235"/>
                  </a:cubicBezTo>
                  <a:cubicBezTo>
                    <a:pt x="235" y="266"/>
                    <a:pt x="204" y="294"/>
                    <a:pt x="165" y="294"/>
                  </a:cubicBezTo>
                  <a:cubicBezTo>
                    <a:pt x="109" y="294"/>
                    <a:pt x="109" y="244"/>
                    <a:pt x="109" y="232"/>
                  </a:cubicBezTo>
                  <a:cubicBezTo>
                    <a:pt x="109" y="213"/>
                    <a:pt x="112" y="204"/>
                    <a:pt x="120" y="168"/>
                  </a:cubicBezTo>
                  <a:cubicBezTo>
                    <a:pt x="129" y="137"/>
                    <a:pt x="129" y="132"/>
                    <a:pt x="137" y="104"/>
                  </a:cubicBezTo>
                  <a:lnTo>
                    <a:pt x="146" y="67"/>
                  </a:lnTo>
                  <a:cubicBezTo>
                    <a:pt x="148" y="50"/>
                    <a:pt x="157" y="25"/>
                    <a:pt x="157" y="22"/>
                  </a:cubicBezTo>
                  <a:cubicBezTo>
                    <a:pt x="157" y="8"/>
                    <a:pt x="146" y="0"/>
                    <a:pt x="132" y="0"/>
                  </a:cubicBezTo>
                  <a:cubicBezTo>
                    <a:pt x="106" y="0"/>
                    <a:pt x="101" y="25"/>
                    <a:pt x="98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183199" y="513252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4291200" y="5229360"/>
              <a:ext cx="24840" cy="5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60">
                  <a:moveTo>
                    <a:pt x="53" y="53"/>
                  </a:moveTo>
                  <a:cubicBezTo>
                    <a:pt x="53" y="101"/>
                    <a:pt x="25" y="129"/>
                    <a:pt x="11" y="140"/>
                  </a:cubicBezTo>
                  <a:cubicBezTo>
                    <a:pt x="6" y="146"/>
                    <a:pt x="6" y="146"/>
                    <a:pt x="6" y="148"/>
                  </a:cubicBezTo>
                  <a:cubicBezTo>
                    <a:pt x="6" y="151"/>
                    <a:pt x="11" y="160"/>
                    <a:pt x="14" y="160"/>
                  </a:cubicBezTo>
                  <a:cubicBezTo>
                    <a:pt x="22" y="160"/>
                    <a:pt x="70" y="120"/>
                    <a:pt x="70" y="56"/>
                  </a:cubicBezTo>
                  <a:cubicBezTo>
                    <a:pt x="70" y="22"/>
                    <a:pt x="53" y="0"/>
                    <a:pt x="31" y="0"/>
                  </a:cubicBezTo>
                  <a:cubicBezTo>
                    <a:pt x="11" y="0"/>
                    <a:pt x="0" y="14"/>
                    <a:pt x="0" y="31"/>
                  </a:cubicBezTo>
                  <a:cubicBezTo>
                    <a:pt x="0" y="48"/>
                    <a:pt x="11" y="62"/>
                    <a:pt x="31" y="62"/>
                  </a:cubicBezTo>
                  <a:cubicBezTo>
                    <a:pt x="39" y="62"/>
                    <a:pt x="48" y="59"/>
                    <a:pt x="5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4357800" y="513252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4453560" y="5181120"/>
              <a:ext cx="147960" cy="5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2" h="148">
                  <a:moveTo>
                    <a:pt x="392" y="28"/>
                  </a:moveTo>
                  <a:cubicBezTo>
                    <a:pt x="400" y="28"/>
                    <a:pt x="412" y="28"/>
                    <a:pt x="412" y="14"/>
                  </a:cubicBezTo>
                  <a:cubicBezTo>
                    <a:pt x="412" y="0"/>
                    <a:pt x="398" y="0"/>
                    <a:pt x="392" y="0"/>
                  </a:cubicBezTo>
                  <a:lnTo>
                    <a:pt x="22" y="0"/>
                  </a:lnTo>
                  <a:cubicBezTo>
                    <a:pt x="14" y="0"/>
                    <a:pt x="0" y="0"/>
                    <a:pt x="0" y="14"/>
                  </a:cubicBezTo>
                  <a:cubicBezTo>
                    <a:pt x="0" y="28"/>
                    <a:pt x="14" y="28"/>
                    <a:pt x="20" y="28"/>
                  </a:cubicBezTo>
                  <a:close/>
                  <a:moveTo>
                    <a:pt x="392" y="148"/>
                  </a:moveTo>
                  <a:cubicBezTo>
                    <a:pt x="398" y="148"/>
                    <a:pt x="412" y="148"/>
                    <a:pt x="412" y="134"/>
                  </a:cubicBezTo>
                  <a:cubicBezTo>
                    <a:pt x="412" y="120"/>
                    <a:pt x="400" y="120"/>
                    <a:pt x="392" y="120"/>
                  </a:cubicBezTo>
                  <a:lnTo>
                    <a:pt x="20" y="120"/>
                  </a:lnTo>
                  <a:cubicBezTo>
                    <a:pt x="11" y="120"/>
                    <a:pt x="0" y="120"/>
                    <a:pt x="0" y="134"/>
                  </a:cubicBezTo>
                  <a:cubicBezTo>
                    <a:pt x="0" y="148"/>
                    <a:pt x="14" y="148"/>
                    <a:pt x="22" y="1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4642920" y="5132520"/>
              <a:ext cx="73080" cy="118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30">
                  <a:moveTo>
                    <a:pt x="126" y="14"/>
                  </a:moveTo>
                  <a:cubicBezTo>
                    <a:pt x="126" y="0"/>
                    <a:pt x="126" y="0"/>
                    <a:pt x="109" y="0"/>
                  </a:cubicBezTo>
                  <a:cubicBezTo>
                    <a:pt x="73" y="31"/>
                    <a:pt x="20" y="31"/>
                    <a:pt x="8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8" y="53"/>
                  </a:lnTo>
                  <a:cubicBezTo>
                    <a:pt x="20" y="53"/>
                    <a:pt x="53" y="53"/>
                    <a:pt x="81" y="39"/>
                  </a:cubicBezTo>
                  <a:lnTo>
                    <a:pt x="81" y="288"/>
                  </a:lnTo>
                  <a:cubicBezTo>
                    <a:pt x="81" y="302"/>
                    <a:pt x="81" y="308"/>
                    <a:pt x="28" y="308"/>
                  </a:cubicBezTo>
                  <a:lnTo>
                    <a:pt x="3" y="308"/>
                  </a:lnTo>
                  <a:lnTo>
                    <a:pt x="3" y="330"/>
                  </a:lnTo>
                  <a:cubicBezTo>
                    <a:pt x="31" y="328"/>
                    <a:pt x="76" y="328"/>
                    <a:pt x="104" y="328"/>
                  </a:cubicBezTo>
                  <a:cubicBezTo>
                    <a:pt x="134" y="328"/>
                    <a:pt x="176" y="328"/>
                    <a:pt x="204" y="330"/>
                  </a:cubicBezTo>
                  <a:lnTo>
                    <a:pt x="204" y="308"/>
                  </a:lnTo>
                  <a:lnTo>
                    <a:pt x="179" y="308"/>
                  </a:lnTo>
                  <a:cubicBezTo>
                    <a:pt x="126" y="308"/>
                    <a:pt x="126" y="302"/>
                    <a:pt x="126" y="2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4766759" y="5229360"/>
              <a:ext cx="2196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2">
                  <a:moveTo>
                    <a:pt x="62" y="31"/>
                  </a:move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4847400" y="5229360"/>
              <a:ext cx="21960" cy="2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62">
                  <a:moveTo>
                    <a:pt x="62" y="31"/>
                  </a:moveTo>
                  <a:cubicBezTo>
                    <a:pt x="62" y="14"/>
                    <a:pt x="48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4920120" y="5129640"/>
              <a:ext cx="17712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339">
                  <a:moveTo>
                    <a:pt x="272" y="140"/>
                  </a:moveTo>
                  <a:cubicBezTo>
                    <a:pt x="272" y="137"/>
                    <a:pt x="269" y="134"/>
                    <a:pt x="269" y="134"/>
                  </a:cubicBezTo>
                  <a:cubicBezTo>
                    <a:pt x="269" y="132"/>
                    <a:pt x="283" y="126"/>
                    <a:pt x="288" y="120"/>
                  </a:cubicBezTo>
                  <a:cubicBezTo>
                    <a:pt x="372" y="67"/>
                    <a:pt x="400" y="48"/>
                    <a:pt x="423" y="36"/>
                  </a:cubicBezTo>
                  <a:cubicBezTo>
                    <a:pt x="440" y="31"/>
                    <a:pt x="459" y="22"/>
                    <a:pt x="479" y="22"/>
                  </a:cubicBezTo>
                  <a:cubicBezTo>
                    <a:pt x="484" y="22"/>
                    <a:pt x="493" y="22"/>
                    <a:pt x="493" y="8"/>
                  </a:cubicBezTo>
                  <a:cubicBezTo>
                    <a:pt x="493" y="3"/>
                    <a:pt x="487" y="0"/>
                    <a:pt x="487" y="0"/>
                  </a:cubicBezTo>
                  <a:cubicBezTo>
                    <a:pt x="470" y="3"/>
                    <a:pt x="454" y="3"/>
                    <a:pt x="445" y="3"/>
                  </a:cubicBezTo>
                  <a:lnTo>
                    <a:pt x="412" y="3"/>
                  </a:lnTo>
                  <a:cubicBezTo>
                    <a:pt x="403" y="3"/>
                    <a:pt x="389" y="0"/>
                    <a:pt x="381" y="0"/>
                  </a:cubicBezTo>
                  <a:cubicBezTo>
                    <a:pt x="372" y="0"/>
                    <a:pt x="370" y="6"/>
                    <a:pt x="370" y="14"/>
                  </a:cubicBezTo>
                  <a:cubicBezTo>
                    <a:pt x="370" y="14"/>
                    <a:pt x="370" y="22"/>
                    <a:pt x="378" y="22"/>
                  </a:cubicBezTo>
                  <a:cubicBezTo>
                    <a:pt x="389" y="22"/>
                    <a:pt x="389" y="25"/>
                    <a:pt x="389" y="28"/>
                  </a:cubicBezTo>
                  <a:cubicBezTo>
                    <a:pt x="389" y="31"/>
                    <a:pt x="384" y="36"/>
                    <a:pt x="381" y="39"/>
                  </a:cubicBezTo>
                  <a:cubicBezTo>
                    <a:pt x="372" y="45"/>
                    <a:pt x="372" y="45"/>
                    <a:pt x="367" y="48"/>
                  </a:cubicBezTo>
                  <a:lnTo>
                    <a:pt x="140" y="193"/>
                  </a:lnTo>
                  <a:lnTo>
                    <a:pt x="179" y="42"/>
                  </a:lnTo>
                  <a:cubicBezTo>
                    <a:pt x="182" y="25"/>
                    <a:pt x="182" y="22"/>
                    <a:pt x="221" y="22"/>
                  </a:cubicBezTo>
                  <a:cubicBezTo>
                    <a:pt x="232" y="22"/>
                    <a:pt x="235" y="22"/>
                    <a:pt x="235" y="20"/>
                  </a:cubicBezTo>
                  <a:cubicBezTo>
                    <a:pt x="241" y="17"/>
                    <a:pt x="241" y="11"/>
                    <a:pt x="241" y="8"/>
                  </a:cubicBezTo>
                  <a:cubicBezTo>
                    <a:pt x="241" y="8"/>
                    <a:pt x="241" y="0"/>
                    <a:pt x="232" y="0"/>
                  </a:cubicBezTo>
                  <a:cubicBezTo>
                    <a:pt x="221" y="0"/>
                    <a:pt x="210" y="3"/>
                    <a:pt x="199" y="3"/>
                  </a:cubicBezTo>
                  <a:cubicBezTo>
                    <a:pt x="188" y="3"/>
                    <a:pt x="174" y="3"/>
                    <a:pt x="162" y="3"/>
                  </a:cubicBezTo>
                  <a:cubicBezTo>
                    <a:pt x="151" y="3"/>
                    <a:pt x="137" y="3"/>
                    <a:pt x="126" y="3"/>
                  </a:cubicBezTo>
                  <a:cubicBezTo>
                    <a:pt x="115" y="3"/>
                    <a:pt x="104" y="0"/>
                    <a:pt x="92" y="0"/>
                  </a:cubicBezTo>
                  <a:cubicBezTo>
                    <a:pt x="87" y="0"/>
                    <a:pt x="78" y="0"/>
                    <a:pt x="78" y="14"/>
                  </a:cubicBezTo>
                  <a:cubicBezTo>
                    <a:pt x="78" y="22"/>
                    <a:pt x="84" y="22"/>
                    <a:pt x="98" y="22"/>
                  </a:cubicBezTo>
                  <a:cubicBezTo>
                    <a:pt x="104" y="22"/>
                    <a:pt x="118" y="22"/>
                    <a:pt x="129" y="25"/>
                  </a:cubicBezTo>
                  <a:cubicBezTo>
                    <a:pt x="129" y="31"/>
                    <a:pt x="129" y="34"/>
                    <a:pt x="129" y="36"/>
                  </a:cubicBezTo>
                  <a:lnTo>
                    <a:pt x="62" y="297"/>
                  </a:lnTo>
                  <a:cubicBezTo>
                    <a:pt x="59" y="314"/>
                    <a:pt x="59" y="316"/>
                    <a:pt x="20" y="316"/>
                  </a:cubicBezTo>
                  <a:cubicBezTo>
                    <a:pt x="8" y="316"/>
                    <a:pt x="0" y="316"/>
                    <a:pt x="0" y="330"/>
                  </a:cubicBezTo>
                  <a:cubicBezTo>
                    <a:pt x="0" y="333"/>
                    <a:pt x="3" y="339"/>
                    <a:pt x="8" y="339"/>
                  </a:cubicBezTo>
                  <a:cubicBezTo>
                    <a:pt x="20" y="339"/>
                    <a:pt x="31" y="336"/>
                    <a:pt x="42" y="336"/>
                  </a:cubicBezTo>
                  <a:cubicBezTo>
                    <a:pt x="53" y="336"/>
                    <a:pt x="67" y="336"/>
                    <a:pt x="78" y="336"/>
                  </a:cubicBezTo>
                  <a:cubicBezTo>
                    <a:pt x="92" y="336"/>
                    <a:pt x="104" y="336"/>
                    <a:pt x="115" y="336"/>
                  </a:cubicBezTo>
                  <a:cubicBezTo>
                    <a:pt x="126" y="336"/>
                    <a:pt x="140" y="339"/>
                    <a:pt x="151" y="339"/>
                  </a:cubicBezTo>
                  <a:cubicBezTo>
                    <a:pt x="154" y="339"/>
                    <a:pt x="162" y="339"/>
                    <a:pt x="162" y="325"/>
                  </a:cubicBezTo>
                  <a:cubicBezTo>
                    <a:pt x="162" y="316"/>
                    <a:pt x="154" y="316"/>
                    <a:pt x="146" y="316"/>
                  </a:cubicBezTo>
                  <a:cubicBezTo>
                    <a:pt x="146" y="316"/>
                    <a:pt x="134" y="316"/>
                    <a:pt x="126" y="316"/>
                  </a:cubicBezTo>
                  <a:cubicBezTo>
                    <a:pt x="112" y="314"/>
                    <a:pt x="112" y="314"/>
                    <a:pt x="112" y="311"/>
                  </a:cubicBezTo>
                  <a:cubicBezTo>
                    <a:pt x="112" y="308"/>
                    <a:pt x="118" y="286"/>
                    <a:pt x="120" y="272"/>
                  </a:cubicBezTo>
                  <a:cubicBezTo>
                    <a:pt x="120" y="269"/>
                    <a:pt x="132" y="224"/>
                    <a:pt x="134" y="224"/>
                  </a:cubicBezTo>
                  <a:cubicBezTo>
                    <a:pt x="134" y="221"/>
                    <a:pt x="134" y="218"/>
                    <a:pt x="140" y="216"/>
                  </a:cubicBezTo>
                  <a:lnTo>
                    <a:pt x="218" y="165"/>
                  </a:lnTo>
                  <a:cubicBezTo>
                    <a:pt x="221" y="165"/>
                    <a:pt x="224" y="162"/>
                    <a:pt x="224" y="162"/>
                  </a:cubicBezTo>
                  <a:cubicBezTo>
                    <a:pt x="227" y="162"/>
                    <a:pt x="227" y="162"/>
                    <a:pt x="230" y="168"/>
                  </a:cubicBezTo>
                  <a:lnTo>
                    <a:pt x="308" y="297"/>
                  </a:lnTo>
                  <a:cubicBezTo>
                    <a:pt x="314" y="305"/>
                    <a:pt x="314" y="305"/>
                    <a:pt x="314" y="308"/>
                  </a:cubicBezTo>
                  <a:cubicBezTo>
                    <a:pt x="314" y="316"/>
                    <a:pt x="297" y="316"/>
                    <a:pt x="291" y="316"/>
                  </a:cubicBezTo>
                  <a:cubicBezTo>
                    <a:pt x="286" y="316"/>
                    <a:pt x="277" y="316"/>
                    <a:pt x="277" y="330"/>
                  </a:cubicBezTo>
                  <a:cubicBezTo>
                    <a:pt x="277" y="333"/>
                    <a:pt x="280" y="339"/>
                    <a:pt x="286" y="339"/>
                  </a:cubicBezTo>
                  <a:cubicBezTo>
                    <a:pt x="297" y="339"/>
                    <a:pt x="308" y="336"/>
                    <a:pt x="319" y="336"/>
                  </a:cubicBezTo>
                  <a:cubicBezTo>
                    <a:pt x="330" y="336"/>
                    <a:pt x="342" y="336"/>
                    <a:pt x="356" y="336"/>
                  </a:cubicBezTo>
                  <a:cubicBezTo>
                    <a:pt x="364" y="336"/>
                    <a:pt x="372" y="336"/>
                    <a:pt x="381" y="336"/>
                  </a:cubicBezTo>
                  <a:cubicBezTo>
                    <a:pt x="389" y="336"/>
                    <a:pt x="409" y="339"/>
                    <a:pt x="409" y="339"/>
                  </a:cubicBezTo>
                  <a:cubicBezTo>
                    <a:pt x="417" y="339"/>
                    <a:pt x="423" y="333"/>
                    <a:pt x="423" y="325"/>
                  </a:cubicBezTo>
                  <a:cubicBezTo>
                    <a:pt x="423" y="316"/>
                    <a:pt x="414" y="316"/>
                    <a:pt x="409" y="316"/>
                  </a:cubicBezTo>
                  <a:cubicBezTo>
                    <a:pt x="389" y="316"/>
                    <a:pt x="378" y="314"/>
                    <a:pt x="372" y="3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338440" y="4321080"/>
              <a:ext cx="22644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0" h="473">
                  <a:moveTo>
                    <a:pt x="347" y="196"/>
                  </a:moveTo>
                  <a:cubicBezTo>
                    <a:pt x="344" y="190"/>
                    <a:pt x="344" y="188"/>
                    <a:pt x="344" y="188"/>
                  </a:cubicBezTo>
                  <a:cubicBezTo>
                    <a:pt x="344" y="185"/>
                    <a:pt x="344" y="185"/>
                    <a:pt x="361" y="174"/>
                  </a:cubicBezTo>
                  <a:lnTo>
                    <a:pt x="431" y="123"/>
                  </a:lnTo>
                  <a:cubicBezTo>
                    <a:pt x="521" y="59"/>
                    <a:pt x="566" y="28"/>
                    <a:pt x="613" y="25"/>
                  </a:cubicBezTo>
                  <a:cubicBezTo>
                    <a:pt x="622" y="25"/>
                    <a:pt x="630" y="22"/>
                    <a:pt x="630" y="8"/>
                  </a:cubicBezTo>
                  <a:cubicBezTo>
                    <a:pt x="630" y="3"/>
                    <a:pt x="624" y="0"/>
                    <a:pt x="622" y="0"/>
                  </a:cubicBezTo>
                  <a:cubicBezTo>
                    <a:pt x="605" y="0"/>
                    <a:pt x="588" y="3"/>
                    <a:pt x="574" y="3"/>
                  </a:cubicBezTo>
                  <a:cubicBezTo>
                    <a:pt x="554" y="3"/>
                    <a:pt x="507" y="0"/>
                    <a:pt x="490" y="0"/>
                  </a:cubicBezTo>
                  <a:cubicBezTo>
                    <a:pt x="484" y="0"/>
                    <a:pt x="476" y="0"/>
                    <a:pt x="476" y="14"/>
                  </a:cubicBezTo>
                  <a:cubicBezTo>
                    <a:pt x="476" y="17"/>
                    <a:pt x="476" y="25"/>
                    <a:pt x="484" y="25"/>
                  </a:cubicBezTo>
                  <a:cubicBezTo>
                    <a:pt x="493" y="25"/>
                    <a:pt x="501" y="28"/>
                    <a:pt x="501" y="34"/>
                  </a:cubicBezTo>
                  <a:cubicBezTo>
                    <a:pt x="501" y="48"/>
                    <a:pt x="482" y="62"/>
                    <a:pt x="473" y="70"/>
                  </a:cubicBezTo>
                  <a:lnTo>
                    <a:pt x="182" y="272"/>
                  </a:lnTo>
                  <a:lnTo>
                    <a:pt x="238" y="53"/>
                  </a:lnTo>
                  <a:cubicBezTo>
                    <a:pt x="244" y="31"/>
                    <a:pt x="244" y="25"/>
                    <a:pt x="300" y="25"/>
                  </a:cubicBezTo>
                  <a:cubicBezTo>
                    <a:pt x="311" y="25"/>
                    <a:pt x="319" y="25"/>
                    <a:pt x="319" y="11"/>
                  </a:cubicBezTo>
                  <a:cubicBezTo>
                    <a:pt x="319" y="3"/>
                    <a:pt x="316" y="0"/>
                    <a:pt x="308" y="0"/>
                  </a:cubicBezTo>
                  <a:cubicBezTo>
                    <a:pt x="288" y="0"/>
                    <a:pt x="238" y="3"/>
                    <a:pt x="218" y="3"/>
                  </a:cubicBezTo>
                  <a:cubicBezTo>
                    <a:pt x="207" y="3"/>
                    <a:pt x="182" y="3"/>
                    <a:pt x="171" y="3"/>
                  </a:cubicBezTo>
                  <a:cubicBezTo>
                    <a:pt x="157" y="0"/>
                    <a:pt x="140" y="0"/>
                    <a:pt x="126" y="0"/>
                  </a:cubicBezTo>
                  <a:cubicBezTo>
                    <a:pt x="123" y="0"/>
                    <a:pt x="112" y="0"/>
                    <a:pt x="112" y="14"/>
                  </a:cubicBezTo>
                  <a:cubicBezTo>
                    <a:pt x="112" y="25"/>
                    <a:pt x="120" y="25"/>
                    <a:pt x="134" y="25"/>
                  </a:cubicBezTo>
                  <a:cubicBezTo>
                    <a:pt x="146" y="25"/>
                    <a:pt x="148" y="25"/>
                    <a:pt x="162" y="25"/>
                  </a:cubicBezTo>
                  <a:cubicBezTo>
                    <a:pt x="176" y="28"/>
                    <a:pt x="176" y="28"/>
                    <a:pt x="176" y="36"/>
                  </a:cubicBezTo>
                  <a:cubicBezTo>
                    <a:pt x="176" y="36"/>
                    <a:pt x="176" y="42"/>
                    <a:pt x="174" y="50"/>
                  </a:cubicBezTo>
                  <a:lnTo>
                    <a:pt x="81" y="420"/>
                  </a:lnTo>
                  <a:cubicBezTo>
                    <a:pt x="76" y="442"/>
                    <a:pt x="76" y="448"/>
                    <a:pt x="20" y="448"/>
                  </a:cubicBezTo>
                  <a:cubicBezTo>
                    <a:pt x="8" y="448"/>
                    <a:pt x="0" y="448"/>
                    <a:pt x="0" y="465"/>
                  </a:cubicBezTo>
                  <a:cubicBezTo>
                    <a:pt x="0" y="465"/>
                    <a:pt x="0" y="473"/>
                    <a:pt x="11" y="473"/>
                  </a:cubicBezTo>
                  <a:cubicBezTo>
                    <a:pt x="31" y="473"/>
                    <a:pt x="81" y="470"/>
                    <a:pt x="101" y="470"/>
                  </a:cubicBezTo>
                  <a:cubicBezTo>
                    <a:pt x="112" y="470"/>
                    <a:pt x="137" y="470"/>
                    <a:pt x="148" y="470"/>
                  </a:cubicBezTo>
                  <a:cubicBezTo>
                    <a:pt x="162" y="473"/>
                    <a:pt x="179" y="473"/>
                    <a:pt x="193" y="473"/>
                  </a:cubicBezTo>
                  <a:cubicBezTo>
                    <a:pt x="196" y="473"/>
                    <a:pt x="207" y="473"/>
                    <a:pt x="207" y="459"/>
                  </a:cubicBezTo>
                  <a:cubicBezTo>
                    <a:pt x="207" y="448"/>
                    <a:pt x="199" y="448"/>
                    <a:pt x="185" y="448"/>
                  </a:cubicBezTo>
                  <a:cubicBezTo>
                    <a:pt x="185" y="448"/>
                    <a:pt x="171" y="448"/>
                    <a:pt x="160" y="448"/>
                  </a:cubicBezTo>
                  <a:cubicBezTo>
                    <a:pt x="143" y="445"/>
                    <a:pt x="143" y="442"/>
                    <a:pt x="143" y="437"/>
                  </a:cubicBezTo>
                  <a:cubicBezTo>
                    <a:pt x="143" y="431"/>
                    <a:pt x="151" y="406"/>
                    <a:pt x="176" y="302"/>
                  </a:cubicBezTo>
                  <a:lnTo>
                    <a:pt x="291" y="221"/>
                  </a:lnTo>
                  <a:lnTo>
                    <a:pt x="392" y="417"/>
                  </a:lnTo>
                  <a:cubicBezTo>
                    <a:pt x="395" y="426"/>
                    <a:pt x="395" y="426"/>
                    <a:pt x="395" y="431"/>
                  </a:cubicBezTo>
                  <a:cubicBezTo>
                    <a:pt x="395" y="445"/>
                    <a:pt x="375" y="448"/>
                    <a:pt x="364" y="448"/>
                  </a:cubicBezTo>
                  <a:cubicBezTo>
                    <a:pt x="356" y="448"/>
                    <a:pt x="347" y="448"/>
                    <a:pt x="347" y="465"/>
                  </a:cubicBezTo>
                  <a:cubicBezTo>
                    <a:pt x="347" y="465"/>
                    <a:pt x="347" y="473"/>
                    <a:pt x="358" y="473"/>
                  </a:cubicBezTo>
                  <a:cubicBezTo>
                    <a:pt x="378" y="473"/>
                    <a:pt x="426" y="470"/>
                    <a:pt x="445" y="470"/>
                  </a:cubicBezTo>
                  <a:cubicBezTo>
                    <a:pt x="468" y="470"/>
                    <a:pt x="496" y="473"/>
                    <a:pt x="515" y="473"/>
                  </a:cubicBezTo>
                  <a:cubicBezTo>
                    <a:pt x="524" y="473"/>
                    <a:pt x="529" y="468"/>
                    <a:pt x="529" y="459"/>
                  </a:cubicBezTo>
                  <a:cubicBezTo>
                    <a:pt x="529" y="448"/>
                    <a:pt x="518" y="448"/>
                    <a:pt x="512" y="448"/>
                  </a:cubicBezTo>
                  <a:cubicBezTo>
                    <a:pt x="498" y="448"/>
                    <a:pt x="479" y="448"/>
                    <a:pt x="468" y="4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213520" y="4597200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3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11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231520" y="518688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11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336280" y="5256720"/>
              <a:ext cx="183240" cy="67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0" h="188">
                  <a:moveTo>
                    <a:pt x="484" y="34"/>
                  </a:moveTo>
                  <a:cubicBezTo>
                    <a:pt x="493" y="34"/>
                    <a:pt x="510" y="34"/>
                    <a:pt x="510" y="17"/>
                  </a:cubicBezTo>
                  <a:cubicBezTo>
                    <a:pt x="510" y="0"/>
                    <a:pt x="493" y="0"/>
                    <a:pt x="484" y="0"/>
                  </a:cubicBezTo>
                  <a:lnTo>
                    <a:pt x="25" y="0"/>
                  </a:lnTo>
                  <a:cubicBezTo>
                    <a:pt x="17" y="0"/>
                    <a:pt x="0" y="0"/>
                    <a:pt x="0" y="17"/>
                  </a:cubicBezTo>
                  <a:cubicBezTo>
                    <a:pt x="0" y="34"/>
                    <a:pt x="17" y="34"/>
                    <a:pt x="25" y="34"/>
                  </a:cubicBezTo>
                  <a:close/>
                  <a:moveTo>
                    <a:pt x="484" y="188"/>
                  </a:moveTo>
                  <a:cubicBezTo>
                    <a:pt x="493" y="188"/>
                    <a:pt x="510" y="188"/>
                    <a:pt x="510" y="171"/>
                  </a:cubicBezTo>
                  <a:cubicBezTo>
                    <a:pt x="510" y="154"/>
                    <a:pt x="493" y="154"/>
                    <a:pt x="484" y="154"/>
                  </a:cubicBezTo>
                  <a:lnTo>
                    <a:pt x="25" y="154"/>
                  </a:lnTo>
                  <a:cubicBezTo>
                    <a:pt x="17" y="154"/>
                    <a:pt x="0" y="154"/>
                    <a:pt x="0" y="171"/>
                  </a:cubicBezTo>
                  <a:cubicBezTo>
                    <a:pt x="0" y="188"/>
                    <a:pt x="17" y="188"/>
                    <a:pt x="25" y="1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563080" y="5186880"/>
              <a:ext cx="9144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5" h="459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846399" y="4597200"/>
              <a:ext cx="472320" cy="49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3" h="1380">
                  <a:moveTo>
                    <a:pt x="1193" y="1380"/>
                  </a:moveTo>
                  <a:lnTo>
                    <a:pt x="1313" y="1064"/>
                  </a:lnTo>
                  <a:lnTo>
                    <a:pt x="1288" y="1064"/>
                  </a:lnTo>
                  <a:cubicBezTo>
                    <a:pt x="1249" y="1168"/>
                    <a:pt x="1145" y="1235"/>
                    <a:pt x="1030" y="1263"/>
                  </a:cubicBezTo>
                  <a:cubicBezTo>
                    <a:pt x="1011" y="1268"/>
                    <a:pt x="913" y="1294"/>
                    <a:pt x="725" y="1294"/>
                  </a:cubicBezTo>
                  <a:lnTo>
                    <a:pt x="129" y="1294"/>
                  </a:lnTo>
                  <a:lnTo>
                    <a:pt x="633" y="706"/>
                  </a:lnTo>
                  <a:cubicBezTo>
                    <a:pt x="638" y="697"/>
                    <a:pt x="641" y="694"/>
                    <a:pt x="641" y="692"/>
                  </a:cubicBezTo>
                  <a:cubicBezTo>
                    <a:pt x="641" y="689"/>
                    <a:pt x="641" y="686"/>
                    <a:pt x="633" y="675"/>
                  </a:cubicBezTo>
                  <a:lnTo>
                    <a:pt x="174" y="48"/>
                  </a:lnTo>
                  <a:lnTo>
                    <a:pt x="714" y="48"/>
                  </a:lnTo>
                  <a:cubicBezTo>
                    <a:pt x="848" y="48"/>
                    <a:pt x="938" y="62"/>
                    <a:pt x="946" y="64"/>
                  </a:cubicBezTo>
                  <a:cubicBezTo>
                    <a:pt x="1000" y="70"/>
                    <a:pt x="1084" y="87"/>
                    <a:pt x="1162" y="137"/>
                  </a:cubicBezTo>
                  <a:cubicBezTo>
                    <a:pt x="1187" y="154"/>
                    <a:pt x="1254" y="196"/>
                    <a:pt x="1288" y="277"/>
                  </a:cubicBezTo>
                  <a:lnTo>
                    <a:pt x="1313" y="277"/>
                  </a:lnTo>
                  <a:lnTo>
                    <a:pt x="1193" y="0"/>
                  </a:lnTo>
                  <a:lnTo>
                    <a:pt x="28" y="0"/>
                  </a:lnTo>
                  <a:cubicBezTo>
                    <a:pt x="6" y="0"/>
                    <a:pt x="3" y="0"/>
                    <a:pt x="0" y="6"/>
                  </a:cubicBezTo>
                  <a:cubicBezTo>
                    <a:pt x="0" y="11"/>
                    <a:pt x="0" y="28"/>
                    <a:pt x="0" y="39"/>
                  </a:cubicBezTo>
                  <a:lnTo>
                    <a:pt x="521" y="753"/>
                  </a:lnTo>
                  <a:lnTo>
                    <a:pt x="11" y="1352"/>
                  </a:lnTo>
                  <a:cubicBezTo>
                    <a:pt x="0" y="1364"/>
                    <a:pt x="0" y="1369"/>
                    <a:pt x="0" y="1369"/>
                  </a:cubicBezTo>
                  <a:cubicBezTo>
                    <a:pt x="0" y="1380"/>
                    <a:pt x="11" y="1380"/>
                    <a:pt x="28" y="13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775840" y="5247360"/>
              <a:ext cx="133560" cy="11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2" h="314">
                  <a:moveTo>
                    <a:pt x="140" y="232"/>
                  </a:moveTo>
                  <a:cubicBezTo>
                    <a:pt x="132" y="258"/>
                    <a:pt x="109" y="294"/>
                    <a:pt x="76" y="294"/>
                  </a:cubicBezTo>
                  <a:cubicBezTo>
                    <a:pt x="73" y="294"/>
                    <a:pt x="50" y="294"/>
                    <a:pt x="36" y="286"/>
                  </a:cubicBezTo>
                  <a:cubicBezTo>
                    <a:pt x="64" y="274"/>
                    <a:pt x="67" y="249"/>
                    <a:pt x="67" y="246"/>
                  </a:cubicBezTo>
                  <a:cubicBezTo>
                    <a:pt x="67" y="230"/>
                    <a:pt x="56" y="221"/>
                    <a:pt x="39" y="221"/>
                  </a:cubicBezTo>
                  <a:cubicBezTo>
                    <a:pt x="20" y="221"/>
                    <a:pt x="0" y="238"/>
                    <a:pt x="0" y="263"/>
                  </a:cubicBezTo>
                  <a:cubicBezTo>
                    <a:pt x="0" y="297"/>
                    <a:pt x="39" y="314"/>
                    <a:pt x="73" y="314"/>
                  </a:cubicBezTo>
                  <a:cubicBezTo>
                    <a:pt x="104" y="314"/>
                    <a:pt x="134" y="294"/>
                    <a:pt x="151" y="263"/>
                  </a:cubicBezTo>
                  <a:cubicBezTo>
                    <a:pt x="168" y="300"/>
                    <a:pt x="204" y="314"/>
                    <a:pt x="232" y="314"/>
                  </a:cubicBezTo>
                  <a:cubicBezTo>
                    <a:pt x="314" y="314"/>
                    <a:pt x="356" y="227"/>
                    <a:pt x="356" y="207"/>
                  </a:cubicBezTo>
                  <a:cubicBezTo>
                    <a:pt x="356" y="199"/>
                    <a:pt x="347" y="199"/>
                    <a:pt x="344" y="199"/>
                  </a:cubicBezTo>
                  <a:cubicBezTo>
                    <a:pt x="333" y="199"/>
                    <a:pt x="333" y="202"/>
                    <a:pt x="330" y="210"/>
                  </a:cubicBezTo>
                  <a:cubicBezTo>
                    <a:pt x="316" y="258"/>
                    <a:pt x="274" y="294"/>
                    <a:pt x="235" y="294"/>
                  </a:cubicBezTo>
                  <a:cubicBezTo>
                    <a:pt x="207" y="294"/>
                    <a:pt x="193" y="274"/>
                    <a:pt x="193" y="249"/>
                  </a:cubicBezTo>
                  <a:cubicBezTo>
                    <a:pt x="193" y="230"/>
                    <a:pt x="210" y="168"/>
                    <a:pt x="230" y="90"/>
                  </a:cubicBezTo>
                  <a:cubicBezTo>
                    <a:pt x="244" y="36"/>
                    <a:pt x="274" y="20"/>
                    <a:pt x="297" y="20"/>
                  </a:cubicBezTo>
                  <a:cubicBezTo>
                    <a:pt x="300" y="20"/>
                    <a:pt x="322" y="20"/>
                    <a:pt x="336" y="28"/>
                  </a:cubicBezTo>
                  <a:cubicBezTo>
                    <a:pt x="314" y="36"/>
                    <a:pt x="305" y="56"/>
                    <a:pt x="305" y="67"/>
                  </a:cubicBezTo>
                  <a:cubicBezTo>
                    <a:pt x="305" y="84"/>
                    <a:pt x="316" y="92"/>
                    <a:pt x="333" y="92"/>
                  </a:cubicBezTo>
                  <a:cubicBezTo>
                    <a:pt x="347" y="92"/>
                    <a:pt x="372" y="81"/>
                    <a:pt x="372" y="50"/>
                  </a:cubicBezTo>
                  <a:cubicBezTo>
                    <a:pt x="372" y="11"/>
                    <a:pt x="328" y="0"/>
                    <a:pt x="300" y="0"/>
                  </a:cubicBezTo>
                  <a:cubicBezTo>
                    <a:pt x="263" y="0"/>
                    <a:pt x="238" y="22"/>
                    <a:pt x="221" y="50"/>
                  </a:cubicBezTo>
                  <a:cubicBezTo>
                    <a:pt x="210" y="20"/>
                    <a:pt x="176" y="0"/>
                    <a:pt x="137" y="0"/>
                  </a:cubicBezTo>
                  <a:cubicBezTo>
                    <a:pt x="62" y="0"/>
                    <a:pt x="17" y="87"/>
                    <a:pt x="17" y="106"/>
                  </a:cubicBezTo>
                  <a:cubicBezTo>
                    <a:pt x="17" y="115"/>
                    <a:pt x="25" y="115"/>
                    <a:pt x="28" y="115"/>
                  </a:cubicBezTo>
                  <a:cubicBezTo>
                    <a:pt x="36" y="115"/>
                    <a:pt x="36" y="112"/>
                    <a:pt x="42" y="104"/>
                  </a:cubicBezTo>
                  <a:cubicBezTo>
                    <a:pt x="59" y="50"/>
                    <a:pt x="101" y="20"/>
                    <a:pt x="137" y="20"/>
                  </a:cubicBezTo>
                  <a:cubicBezTo>
                    <a:pt x="160" y="20"/>
                    <a:pt x="176" y="31"/>
                    <a:pt x="176" y="64"/>
                  </a:cubicBezTo>
                  <a:cubicBezTo>
                    <a:pt x="176" y="78"/>
                    <a:pt x="168" y="115"/>
                    <a:pt x="162" y="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5950440" y="5214240"/>
              <a:ext cx="137880" cy="163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454">
                  <a:moveTo>
                    <a:pt x="356" y="244"/>
                  </a:moveTo>
                  <a:cubicBezTo>
                    <a:pt x="367" y="244"/>
                    <a:pt x="384" y="244"/>
                    <a:pt x="384" y="227"/>
                  </a:cubicBezTo>
                  <a:cubicBezTo>
                    <a:pt x="384" y="210"/>
                    <a:pt x="367" y="210"/>
                    <a:pt x="356" y="210"/>
                  </a:cubicBezTo>
                  <a:lnTo>
                    <a:pt x="34" y="210"/>
                  </a:lnTo>
                  <a:cubicBezTo>
                    <a:pt x="45" y="109"/>
                    <a:pt x="129" y="34"/>
                    <a:pt x="238" y="34"/>
                  </a:cubicBezTo>
                  <a:lnTo>
                    <a:pt x="356" y="34"/>
                  </a:lnTo>
                  <a:cubicBezTo>
                    <a:pt x="367" y="34"/>
                    <a:pt x="384" y="34"/>
                    <a:pt x="384" y="17"/>
                  </a:cubicBezTo>
                  <a:cubicBezTo>
                    <a:pt x="384" y="0"/>
                    <a:pt x="367" y="0"/>
                    <a:pt x="356" y="0"/>
                  </a:cubicBezTo>
                  <a:lnTo>
                    <a:pt x="235" y="0"/>
                  </a:lnTo>
                  <a:cubicBezTo>
                    <a:pt x="106" y="0"/>
                    <a:pt x="0" y="101"/>
                    <a:pt x="0" y="227"/>
                  </a:cubicBezTo>
                  <a:cubicBezTo>
                    <a:pt x="0" y="353"/>
                    <a:pt x="106" y="454"/>
                    <a:pt x="235" y="454"/>
                  </a:cubicBezTo>
                  <a:lnTo>
                    <a:pt x="356" y="454"/>
                  </a:lnTo>
                  <a:cubicBezTo>
                    <a:pt x="367" y="454"/>
                    <a:pt x="384" y="454"/>
                    <a:pt x="384" y="437"/>
                  </a:cubicBezTo>
                  <a:cubicBezTo>
                    <a:pt x="384" y="420"/>
                    <a:pt x="367" y="420"/>
                    <a:pt x="356" y="420"/>
                  </a:cubicBezTo>
                  <a:lnTo>
                    <a:pt x="238" y="420"/>
                  </a:lnTo>
                  <a:cubicBezTo>
                    <a:pt x="129" y="420"/>
                    <a:pt x="45" y="344"/>
                    <a:pt x="34" y="2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6132600" y="5182920"/>
              <a:ext cx="158040" cy="18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0" h="501">
                  <a:moveTo>
                    <a:pt x="440" y="8"/>
                  </a:moveTo>
                  <a:cubicBezTo>
                    <a:pt x="440" y="6"/>
                    <a:pt x="437" y="0"/>
                    <a:pt x="431" y="0"/>
                  </a:cubicBezTo>
                  <a:cubicBezTo>
                    <a:pt x="426" y="0"/>
                    <a:pt x="426" y="0"/>
                    <a:pt x="417" y="8"/>
                  </a:cubicBezTo>
                  <a:lnTo>
                    <a:pt x="384" y="50"/>
                  </a:lnTo>
                  <a:cubicBezTo>
                    <a:pt x="356" y="11"/>
                    <a:pt x="314" y="0"/>
                    <a:pt x="272" y="0"/>
                  </a:cubicBezTo>
                  <a:cubicBezTo>
                    <a:pt x="174" y="0"/>
                    <a:pt x="87" y="78"/>
                    <a:pt x="87" y="160"/>
                  </a:cubicBezTo>
                  <a:cubicBezTo>
                    <a:pt x="87" y="168"/>
                    <a:pt x="90" y="196"/>
                    <a:pt x="109" y="221"/>
                  </a:cubicBezTo>
                  <a:cubicBezTo>
                    <a:pt x="134" y="249"/>
                    <a:pt x="160" y="258"/>
                    <a:pt x="207" y="266"/>
                  </a:cubicBezTo>
                  <a:cubicBezTo>
                    <a:pt x="218" y="272"/>
                    <a:pt x="255" y="277"/>
                    <a:pt x="266" y="280"/>
                  </a:cubicBezTo>
                  <a:cubicBezTo>
                    <a:pt x="286" y="286"/>
                    <a:pt x="330" y="302"/>
                    <a:pt x="330" y="353"/>
                  </a:cubicBezTo>
                  <a:cubicBezTo>
                    <a:pt x="330" y="409"/>
                    <a:pt x="272" y="476"/>
                    <a:pt x="190" y="476"/>
                  </a:cubicBezTo>
                  <a:cubicBezTo>
                    <a:pt x="132" y="476"/>
                    <a:pt x="56" y="454"/>
                    <a:pt x="56" y="378"/>
                  </a:cubicBezTo>
                  <a:cubicBezTo>
                    <a:pt x="56" y="370"/>
                    <a:pt x="59" y="356"/>
                    <a:pt x="62" y="342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62" y="330"/>
                    <a:pt x="53" y="330"/>
                    <a:pt x="50" y="330"/>
                  </a:cubicBezTo>
                  <a:cubicBezTo>
                    <a:pt x="42" y="330"/>
                    <a:pt x="39" y="330"/>
                    <a:pt x="36" y="344"/>
                  </a:cubicBezTo>
                  <a:lnTo>
                    <a:pt x="3" y="482"/>
                  </a:lnTo>
                  <a:cubicBezTo>
                    <a:pt x="0" y="484"/>
                    <a:pt x="0" y="490"/>
                    <a:pt x="0" y="493"/>
                  </a:cubicBezTo>
                  <a:cubicBezTo>
                    <a:pt x="0" y="496"/>
                    <a:pt x="3" y="501"/>
                    <a:pt x="8" y="501"/>
                  </a:cubicBezTo>
                  <a:cubicBezTo>
                    <a:pt x="14" y="501"/>
                    <a:pt x="14" y="501"/>
                    <a:pt x="22" y="490"/>
                  </a:cubicBezTo>
                  <a:cubicBezTo>
                    <a:pt x="31" y="482"/>
                    <a:pt x="50" y="462"/>
                    <a:pt x="56" y="454"/>
                  </a:cubicBezTo>
                  <a:cubicBezTo>
                    <a:pt x="92" y="493"/>
                    <a:pt x="148" y="501"/>
                    <a:pt x="190" y="501"/>
                  </a:cubicBezTo>
                  <a:cubicBezTo>
                    <a:pt x="294" y="501"/>
                    <a:pt x="378" y="412"/>
                    <a:pt x="378" y="330"/>
                  </a:cubicBezTo>
                  <a:cubicBezTo>
                    <a:pt x="378" y="300"/>
                    <a:pt x="367" y="272"/>
                    <a:pt x="350" y="255"/>
                  </a:cubicBezTo>
                  <a:cubicBezTo>
                    <a:pt x="328" y="230"/>
                    <a:pt x="316" y="227"/>
                    <a:pt x="227" y="207"/>
                  </a:cubicBezTo>
                  <a:cubicBezTo>
                    <a:pt x="213" y="202"/>
                    <a:pt x="190" y="199"/>
                    <a:pt x="182" y="196"/>
                  </a:cubicBezTo>
                  <a:cubicBezTo>
                    <a:pt x="165" y="190"/>
                    <a:pt x="137" y="171"/>
                    <a:pt x="137" y="132"/>
                  </a:cubicBezTo>
                  <a:cubicBezTo>
                    <a:pt x="137" y="78"/>
                    <a:pt x="199" y="22"/>
                    <a:pt x="272" y="22"/>
                  </a:cubicBezTo>
                  <a:cubicBezTo>
                    <a:pt x="344" y="22"/>
                    <a:pt x="381" y="64"/>
                    <a:pt x="381" y="132"/>
                  </a:cubicBezTo>
                  <a:cubicBezTo>
                    <a:pt x="381" y="140"/>
                    <a:pt x="378" y="154"/>
                    <a:pt x="378" y="162"/>
                  </a:cubicBezTo>
                  <a:cubicBezTo>
                    <a:pt x="378" y="171"/>
                    <a:pt x="386" y="171"/>
                    <a:pt x="389" y="171"/>
                  </a:cubicBezTo>
                  <a:cubicBezTo>
                    <a:pt x="400" y="171"/>
                    <a:pt x="400" y="168"/>
                    <a:pt x="403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303240" y="5274720"/>
              <a:ext cx="63000" cy="12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6" h="336">
                  <a:moveTo>
                    <a:pt x="151" y="22"/>
                  </a:moveTo>
                  <a:cubicBezTo>
                    <a:pt x="151" y="8"/>
                    <a:pt x="143" y="0"/>
                    <a:pt x="132" y="0"/>
                  </a:cubicBezTo>
                  <a:cubicBezTo>
                    <a:pt x="118" y="0"/>
                    <a:pt x="101" y="14"/>
                    <a:pt x="101" y="31"/>
                  </a:cubicBezTo>
                  <a:cubicBezTo>
                    <a:pt x="101" y="45"/>
                    <a:pt x="112" y="50"/>
                    <a:pt x="120" y="50"/>
                  </a:cubicBezTo>
                  <a:cubicBezTo>
                    <a:pt x="137" y="50"/>
                    <a:pt x="151" y="36"/>
                    <a:pt x="151" y="22"/>
                  </a:cubicBezTo>
                  <a:close/>
                  <a:moveTo>
                    <a:pt x="176" y="260"/>
                  </a:moveTo>
                  <a:cubicBezTo>
                    <a:pt x="176" y="252"/>
                    <a:pt x="168" y="252"/>
                    <a:pt x="165" y="252"/>
                  </a:cubicBezTo>
                  <a:cubicBezTo>
                    <a:pt x="157" y="252"/>
                    <a:pt x="157" y="255"/>
                    <a:pt x="154" y="263"/>
                  </a:cubicBezTo>
                  <a:cubicBezTo>
                    <a:pt x="146" y="291"/>
                    <a:pt x="123" y="319"/>
                    <a:pt x="98" y="319"/>
                  </a:cubicBezTo>
                  <a:cubicBezTo>
                    <a:pt x="87" y="319"/>
                    <a:pt x="81" y="311"/>
                    <a:pt x="81" y="300"/>
                  </a:cubicBezTo>
                  <a:cubicBezTo>
                    <a:pt x="81" y="291"/>
                    <a:pt x="84" y="286"/>
                    <a:pt x="90" y="274"/>
                  </a:cubicBezTo>
                  <a:cubicBezTo>
                    <a:pt x="92" y="266"/>
                    <a:pt x="98" y="255"/>
                    <a:pt x="101" y="249"/>
                  </a:cubicBezTo>
                  <a:cubicBezTo>
                    <a:pt x="101" y="244"/>
                    <a:pt x="120" y="199"/>
                    <a:pt x="129" y="179"/>
                  </a:cubicBezTo>
                  <a:cubicBezTo>
                    <a:pt x="132" y="171"/>
                    <a:pt x="134" y="162"/>
                    <a:pt x="134" y="154"/>
                  </a:cubicBezTo>
                  <a:cubicBezTo>
                    <a:pt x="134" y="132"/>
                    <a:pt x="112" y="112"/>
                    <a:pt x="81" y="112"/>
                  </a:cubicBezTo>
                  <a:cubicBezTo>
                    <a:pt x="28" y="112"/>
                    <a:pt x="0" y="176"/>
                    <a:pt x="0" y="188"/>
                  </a:cubicBezTo>
                  <a:cubicBezTo>
                    <a:pt x="0" y="196"/>
                    <a:pt x="8" y="196"/>
                    <a:pt x="11" y="196"/>
                  </a:cubicBezTo>
                  <a:cubicBezTo>
                    <a:pt x="20" y="196"/>
                    <a:pt x="20" y="193"/>
                    <a:pt x="22" y="185"/>
                  </a:cubicBezTo>
                  <a:cubicBezTo>
                    <a:pt x="34" y="151"/>
                    <a:pt x="56" y="129"/>
                    <a:pt x="78" y="129"/>
                  </a:cubicBezTo>
                  <a:cubicBezTo>
                    <a:pt x="87" y="129"/>
                    <a:pt x="92" y="134"/>
                    <a:pt x="92" y="148"/>
                  </a:cubicBezTo>
                  <a:cubicBezTo>
                    <a:pt x="92" y="148"/>
                    <a:pt x="92" y="157"/>
                    <a:pt x="90" y="165"/>
                  </a:cubicBezTo>
                  <a:cubicBezTo>
                    <a:pt x="87" y="174"/>
                    <a:pt x="64" y="227"/>
                    <a:pt x="59" y="244"/>
                  </a:cubicBezTo>
                  <a:cubicBezTo>
                    <a:pt x="53" y="252"/>
                    <a:pt x="53" y="255"/>
                    <a:pt x="48" y="272"/>
                  </a:cubicBezTo>
                  <a:cubicBezTo>
                    <a:pt x="45" y="277"/>
                    <a:pt x="42" y="286"/>
                    <a:pt x="42" y="294"/>
                  </a:cubicBezTo>
                  <a:cubicBezTo>
                    <a:pt x="42" y="319"/>
                    <a:pt x="64" y="336"/>
                    <a:pt x="95" y="336"/>
                  </a:cubicBezTo>
                  <a:cubicBezTo>
                    <a:pt x="148" y="336"/>
                    <a:pt x="176" y="272"/>
                    <a:pt x="176" y="2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6502680" y="4667760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600600" y="4667760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6666840" y="4776840"/>
              <a:ext cx="1771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3" h="448">
                  <a:moveTo>
                    <a:pt x="302" y="140"/>
                  </a:moveTo>
                  <a:cubicBezTo>
                    <a:pt x="308" y="112"/>
                    <a:pt x="330" y="22"/>
                    <a:pt x="400" y="22"/>
                  </a:cubicBezTo>
                  <a:cubicBezTo>
                    <a:pt x="406" y="22"/>
                    <a:pt x="428" y="22"/>
                    <a:pt x="448" y="34"/>
                  </a:cubicBezTo>
                  <a:cubicBezTo>
                    <a:pt x="423" y="39"/>
                    <a:pt x="403" y="64"/>
                    <a:pt x="403" y="87"/>
                  </a:cubicBezTo>
                  <a:cubicBezTo>
                    <a:pt x="403" y="104"/>
                    <a:pt x="412" y="123"/>
                    <a:pt x="440" y="123"/>
                  </a:cubicBezTo>
                  <a:cubicBezTo>
                    <a:pt x="462" y="123"/>
                    <a:pt x="493" y="104"/>
                    <a:pt x="493" y="64"/>
                  </a:cubicBezTo>
                  <a:cubicBezTo>
                    <a:pt x="493" y="14"/>
                    <a:pt x="434" y="0"/>
                    <a:pt x="400" y="0"/>
                  </a:cubicBezTo>
                  <a:cubicBezTo>
                    <a:pt x="344" y="0"/>
                    <a:pt x="308" y="53"/>
                    <a:pt x="297" y="76"/>
                  </a:cubicBezTo>
                  <a:cubicBezTo>
                    <a:pt x="272" y="11"/>
                    <a:pt x="218" y="0"/>
                    <a:pt x="190" y="0"/>
                  </a:cubicBezTo>
                  <a:cubicBezTo>
                    <a:pt x="87" y="0"/>
                    <a:pt x="31" y="129"/>
                    <a:pt x="31" y="151"/>
                  </a:cubicBezTo>
                  <a:cubicBezTo>
                    <a:pt x="31" y="162"/>
                    <a:pt x="42" y="162"/>
                    <a:pt x="42" y="162"/>
                  </a:cubicBezTo>
                  <a:cubicBezTo>
                    <a:pt x="50" y="162"/>
                    <a:pt x="53" y="160"/>
                    <a:pt x="56" y="151"/>
                  </a:cubicBezTo>
                  <a:cubicBezTo>
                    <a:pt x="90" y="48"/>
                    <a:pt x="154" y="22"/>
                    <a:pt x="188" y="22"/>
                  </a:cubicBezTo>
                  <a:cubicBezTo>
                    <a:pt x="207" y="22"/>
                    <a:pt x="241" y="31"/>
                    <a:pt x="241" y="87"/>
                  </a:cubicBezTo>
                  <a:cubicBezTo>
                    <a:pt x="241" y="118"/>
                    <a:pt x="224" y="185"/>
                    <a:pt x="188" y="325"/>
                  </a:cubicBezTo>
                  <a:cubicBezTo>
                    <a:pt x="174" y="386"/>
                    <a:pt x="137" y="426"/>
                    <a:pt x="95" y="426"/>
                  </a:cubicBezTo>
                  <a:cubicBezTo>
                    <a:pt x="87" y="426"/>
                    <a:pt x="64" y="426"/>
                    <a:pt x="45" y="414"/>
                  </a:cubicBezTo>
                  <a:cubicBezTo>
                    <a:pt x="70" y="409"/>
                    <a:pt x="92" y="389"/>
                    <a:pt x="92" y="361"/>
                  </a:cubicBezTo>
                  <a:cubicBezTo>
                    <a:pt x="92" y="333"/>
                    <a:pt x="70" y="325"/>
                    <a:pt x="53" y="325"/>
                  </a:cubicBezTo>
                  <a:cubicBezTo>
                    <a:pt x="25" y="325"/>
                    <a:pt x="0" y="353"/>
                    <a:pt x="0" y="384"/>
                  </a:cubicBezTo>
                  <a:cubicBezTo>
                    <a:pt x="0" y="428"/>
                    <a:pt x="50" y="448"/>
                    <a:pt x="92" y="448"/>
                  </a:cubicBezTo>
                  <a:cubicBezTo>
                    <a:pt x="160" y="448"/>
                    <a:pt x="193" y="378"/>
                    <a:pt x="196" y="372"/>
                  </a:cubicBezTo>
                  <a:cubicBezTo>
                    <a:pt x="210" y="409"/>
                    <a:pt x="244" y="448"/>
                    <a:pt x="305" y="448"/>
                  </a:cubicBezTo>
                  <a:cubicBezTo>
                    <a:pt x="406" y="448"/>
                    <a:pt x="462" y="322"/>
                    <a:pt x="462" y="297"/>
                  </a:cubicBezTo>
                  <a:cubicBezTo>
                    <a:pt x="462" y="286"/>
                    <a:pt x="454" y="286"/>
                    <a:pt x="451" y="286"/>
                  </a:cubicBezTo>
                  <a:cubicBezTo>
                    <a:pt x="442" y="286"/>
                    <a:pt x="440" y="291"/>
                    <a:pt x="437" y="297"/>
                  </a:cubicBezTo>
                  <a:cubicBezTo>
                    <a:pt x="406" y="403"/>
                    <a:pt x="339" y="426"/>
                    <a:pt x="305" y="426"/>
                  </a:cubicBezTo>
                  <a:cubicBezTo>
                    <a:pt x="266" y="426"/>
                    <a:pt x="252" y="395"/>
                    <a:pt x="252" y="361"/>
                  </a:cubicBezTo>
                  <a:cubicBezTo>
                    <a:pt x="252" y="339"/>
                    <a:pt x="258" y="319"/>
                    <a:pt x="269" y="2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6966360" y="4838040"/>
              <a:ext cx="217440" cy="1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5" h="42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7301160" y="4776840"/>
              <a:ext cx="192240" cy="23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5" h="650">
                  <a:moveTo>
                    <a:pt x="199" y="90"/>
                  </a:moveTo>
                  <a:cubicBezTo>
                    <a:pt x="202" y="70"/>
                    <a:pt x="213" y="31"/>
                    <a:pt x="213" y="28"/>
                  </a:cubicBezTo>
                  <a:cubicBezTo>
                    <a:pt x="213" y="11"/>
                    <a:pt x="202" y="0"/>
                    <a:pt x="185" y="0"/>
                  </a:cubicBezTo>
                  <a:cubicBezTo>
                    <a:pt x="182" y="0"/>
                    <a:pt x="154" y="0"/>
                    <a:pt x="146" y="36"/>
                  </a:cubicBezTo>
                  <a:lnTo>
                    <a:pt x="3" y="608"/>
                  </a:lnTo>
                  <a:cubicBezTo>
                    <a:pt x="0" y="619"/>
                    <a:pt x="0" y="622"/>
                    <a:pt x="0" y="624"/>
                  </a:cubicBezTo>
                  <a:cubicBezTo>
                    <a:pt x="0" y="638"/>
                    <a:pt x="11" y="650"/>
                    <a:pt x="28" y="650"/>
                  </a:cubicBezTo>
                  <a:cubicBezTo>
                    <a:pt x="48" y="650"/>
                    <a:pt x="59" y="633"/>
                    <a:pt x="62" y="630"/>
                  </a:cubicBezTo>
                  <a:cubicBezTo>
                    <a:pt x="67" y="622"/>
                    <a:pt x="78" y="568"/>
                    <a:pt x="115" y="417"/>
                  </a:cubicBezTo>
                  <a:cubicBezTo>
                    <a:pt x="148" y="442"/>
                    <a:pt x="193" y="448"/>
                    <a:pt x="213" y="448"/>
                  </a:cubicBezTo>
                  <a:cubicBezTo>
                    <a:pt x="280" y="448"/>
                    <a:pt x="319" y="403"/>
                    <a:pt x="342" y="375"/>
                  </a:cubicBezTo>
                  <a:cubicBezTo>
                    <a:pt x="350" y="420"/>
                    <a:pt x="386" y="448"/>
                    <a:pt x="431" y="448"/>
                  </a:cubicBezTo>
                  <a:cubicBezTo>
                    <a:pt x="465" y="448"/>
                    <a:pt x="487" y="426"/>
                    <a:pt x="504" y="392"/>
                  </a:cubicBezTo>
                  <a:cubicBezTo>
                    <a:pt x="521" y="358"/>
                    <a:pt x="535" y="297"/>
                    <a:pt x="535" y="297"/>
                  </a:cubicBezTo>
                  <a:cubicBezTo>
                    <a:pt x="535" y="286"/>
                    <a:pt x="524" y="286"/>
                    <a:pt x="521" y="286"/>
                  </a:cubicBezTo>
                  <a:cubicBezTo>
                    <a:pt x="512" y="286"/>
                    <a:pt x="510" y="288"/>
                    <a:pt x="507" y="302"/>
                  </a:cubicBezTo>
                  <a:cubicBezTo>
                    <a:pt x="490" y="367"/>
                    <a:pt x="473" y="426"/>
                    <a:pt x="434" y="426"/>
                  </a:cubicBezTo>
                  <a:cubicBezTo>
                    <a:pt x="406" y="426"/>
                    <a:pt x="403" y="400"/>
                    <a:pt x="403" y="381"/>
                  </a:cubicBezTo>
                  <a:cubicBezTo>
                    <a:pt x="403" y="358"/>
                    <a:pt x="414" y="314"/>
                    <a:pt x="423" y="277"/>
                  </a:cubicBezTo>
                  <a:lnTo>
                    <a:pt x="451" y="171"/>
                  </a:lnTo>
                  <a:cubicBezTo>
                    <a:pt x="454" y="157"/>
                    <a:pt x="465" y="118"/>
                    <a:pt x="468" y="104"/>
                  </a:cubicBezTo>
                  <a:cubicBezTo>
                    <a:pt x="473" y="81"/>
                    <a:pt x="482" y="45"/>
                    <a:pt x="482" y="36"/>
                  </a:cubicBezTo>
                  <a:cubicBezTo>
                    <a:pt x="482" y="20"/>
                    <a:pt x="468" y="11"/>
                    <a:pt x="454" y="11"/>
                  </a:cubicBezTo>
                  <a:cubicBezTo>
                    <a:pt x="448" y="11"/>
                    <a:pt x="423" y="11"/>
                    <a:pt x="414" y="45"/>
                  </a:cubicBezTo>
                  <a:lnTo>
                    <a:pt x="370" y="230"/>
                  </a:lnTo>
                  <a:cubicBezTo>
                    <a:pt x="358" y="280"/>
                    <a:pt x="347" y="322"/>
                    <a:pt x="344" y="330"/>
                  </a:cubicBezTo>
                  <a:cubicBezTo>
                    <a:pt x="342" y="336"/>
                    <a:pt x="294" y="426"/>
                    <a:pt x="216" y="426"/>
                  </a:cubicBezTo>
                  <a:cubicBezTo>
                    <a:pt x="165" y="426"/>
                    <a:pt x="143" y="392"/>
                    <a:pt x="143" y="339"/>
                  </a:cubicBezTo>
                  <a:cubicBezTo>
                    <a:pt x="143" y="311"/>
                    <a:pt x="148" y="283"/>
                    <a:pt x="157" y="2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7514640" y="4822200"/>
              <a:ext cx="76320" cy="16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3" h="468">
                  <a:moveTo>
                    <a:pt x="193" y="25"/>
                  </a:moveTo>
                  <a:cubicBezTo>
                    <a:pt x="193" y="14"/>
                    <a:pt x="185" y="0"/>
                    <a:pt x="165" y="0"/>
                  </a:cubicBezTo>
                  <a:cubicBezTo>
                    <a:pt x="146" y="0"/>
                    <a:pt x="126" y="17"/>
                    <a:pt x="126" y="39"/>
                  </a:cubicBezTo>
                  <a:cubicBezTo>
                    <a:pt x="126" y="50"/>
                    <a:pt x="134" y="64"/>
                    <a:pt x="154" y="64"/>
                  </a:cubicBezTo>
                  <a:cubicBezTo>
                    <a:pt x="174" y="64"/>
                    <a:pt x="193" y="45"/>
                    <a:pt x="193" y="25"/>
                  </a:cubicBezTo>
                  <a:close/>
                  <a:moveTo>
                    <a:pt x="50" y="378"/>
                  </a:moveTo>
                  <a:cubicBezTo>
                    <a:pt x="48" y="386"/>
                    <a:pt x="45" y="395"/>
                    <a:pt x="45" y="409"/>
                  </a:cubicBezTo>
                  <a:cubicBezTo>
                    <a:pt x="45" y="440"/>
                    <a:pt x="73" y="468"/>
                    <a:pt x="112" y="468"/>
                  </a:cubicBezTo>
                  <a:cubicBezTo>
                    <a:pt x="182" y="468"/>
                    <a:pt x="213" y="370"/>
                    <a:pt x="213" y="361"/>
                  </a:cubicBezTo>
                  <a:cubicBezTo>
                    <a:pt x="213" y="350"/>
                    <a:pt x="202" y="350"/>
                    <a:pt x="202" y="350"/>
                  </a:cubicBezTo>
                  <a:cubicBezTo>
                    <a:pt x="190" y="350"/>
                    <a:pt x="190" y="356"/>
                    <a:pt x="188" y="364"/>
                  </a:cubicBezTo>
                  <a:cubicBezTo>
                    <a:pt x="171" y="417"/>
                    <a:pt x="140" y="448"/>
                    <a:pt x="112" y="448"/>
                  </a:cubicBezTo>
                  <a:cubicBezTo>
                    <a:pt x="98" y="448"/>
                    <a:pt x="95" y="437"/>
                    <a:pt x="95" y="423"/>
                  </a:cubicBezTo>
                  <a:cubicBezTo>
                    <a:pt x="95" y="406"/>
                    <a:pt x="101" y="395"/>
                    <a:pt x="106" y="378"/>
                  </a:cubicBezTo>
                  <a:cubicBezTo>
                    <a:pt x="115" y="358"/>
                    <a:pt x="120" y="342"/>
                    <a:pt x="129" y="322"/>
                  </a:cubicBezTo>
                  <a:cubicBezTo>
                    <a:pt x="134" y="305"/>
                    <a:pt x="160" y="244"/>
                    <a:pt x="162" y="235"/>
                  </a:cubicBezTo>
                  <a:cubicBezTo>
                    <a:pt x="165" y="227"/>
                    <a:pt x="168" y="218"/>
                    <a:pt x="168" y="213"/>
                  </a:cubicBezTo>
                  <a:cubicBezTo>
                    <a:pt x="168" y="179"/>
                    <a:pt x="140" y="154"/>
                    <a:pt x="101" y="154"/>
                  </a:cubicBezTo>
                  <a:cubicBezTo>
                    <a:pt x="31" y="154"/>
                    <a:pt x="0" y="249"/>
                    <a:pt x="0" y="260"/>
                  </a:cubicBezTo>
                  <a:cubicBezTo>
                    <a:pt x="0" y="269"/>
                    <a:pt x="8" y="269"/>
                    <a:pt x="11" y="269"/>
                  </a:cubicBezTo>
                  <a:cubicBezTo>
                    <a:pt x="22" y="269"/>
                    <a:pt x="22" y="266"/>
                    <a:pt x="25" y="258"/>
                  </a:cubicBezTo>
                  <a:cubicBezTo>
                    <a:pt x="42" y="199"/>
                    <a:pt x="73" y="174"/>
                    <a:pt x="98" y="174"/>
                  </a:cubicBezTo>
                  <a:cubicBezTo>
                    <a:pt x="109" y="174"/>
                    <a:pt x="118" y="179"/>
                    <a:pt x="118" y="199"/>
                  </a:cubicBezTo>
                  <a:cubicBezTo>
                    <a:pt x="118" y="213"/>
                    <a:pt x="112" y="224"/>
                    <a:pt x="95" y="2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7662959" y="4667760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7761600" y="4667760"/>
              <a:ext cx="14760" cy="35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" h="986">
                  <a:moveTo>
                    <a:pt x="42" y="36"/>
                  </a:moveTo>
                  <a:cubicBezTo>
                    <a:pt x="42" y="17"/>
                    <a:pt x="42" y="0"/>
                    <a:pt x="22" y="0"/>
                  </a:cubicBezTo>
                  <a:cubicBezTo>
                    <a:pt x="0" y="0"/>
                    <a:pt x="0" y="17"/>
                    <a:pt x="0" y="36"/>
                  </a:cubicBezTo>
                  <a:lnTo>
                    <a:pt x="0" y="952"/>
                  </a:lnTo>
                  <a:cubicBezTo>
                    <a:pt x="0" y="969"/>
                    <a:pt x="0" y="986"/>
                    <a:pt x="22" y="986"/>
                  </a:cubicBezTo>
                  <a:cubicBezTo>
                    <a:pt x="42" y="986"/>
                    <a:pt x="42" y="969"/>
                    <a:pt x="42" y="9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7833240" y="4622400"/>
              <a:ext cx="1105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8" h="459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  <a:prstDash val="solid"/>
            </a:ln>
          </p:spPr>
          <p:txBody>
            <a:bodyPr vert="horz" wrap="none" lIns="81638" tIns="40819" rIns="81638" bIns="40819" anchorCtr="0" compatLnSpc="0"/>
            <a:lstStyle/>
            <a:p>
              <a:pPr hangingPunct="0"/>
              <a:endParaRPr lang="en-US" sz="1633">
                <a:latin typeface="DejaVu Sans" pitchFamily="18"/>
                <a:ea typeface="AR PL UKai CN" pitchFamily="2"/>
                <a:cs typeface="Free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89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 noGrp="1"/>
          </p:cNvSpPr>
          <p:nvPr>
            <p:ph type="body" idx="4294967295"/>
          </p:nvPr>
        </p:nvSpPr>
        <p:spPr>
          <a:xfrm>
            <a:off x="457171" y="126609"/>
            <a:ext cx="8228763" cy="6502414"/>
          </a:xfrm>
        </p:spPr>
        <p:txBody>
          <a:bodyPr>
            <a:noAutofit/>
          </a:bodyPr>
          <a:lstStyle/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b="1" dirty="0">
                <a:latin typeface="Courier New" pitchFamily="49"/>
                <a:cs typeface="Courier New" pitchFamily="49"/>
              </a:rPr>
              <a:t>function C = </a:t>
            </a:r>
            <a:r>
              <a:rPr lang="en-US" sz="1400" b="1" dirty="0" err="1">
                <a:latin typeface="Courier New" pitchFamily="49"/>
                <a:cs typeface="Courier New" pitchFamily="49"/>
              </a:rPr>
              <a:t>kmeans</a:t>
            </a:r>
            <a:r>
              <a:rPr lang="en-US" sz="1400" b="1" dirty="0">
                <a:latin typeface="Courier New" pitchFamily="49"/>
                <a:cs typeface="Courier New" pitchFamily="49"/>
              </a:rPr>
              <a:t>(X, K)</a:t>
            </a:r>
          </a:p>
          <a:p>
            <a:pPr>
              <a:spcBef>
                <a:spcPts val="72"/>
              </a:spcBef>
              <a:buNone/>
              <a:tabLst>
                <a:tab pos="0" algn="l"/>
              </a:tabLst>
            </a:pPr>
            <a:endParaRPr lang="en-US" sz="700" dirty="0">
              <a:latin typeface="Courier New" pitchFamily="49"/>
              <a:cs typeface="Courier New" pitchFamily="49"/>
            </a:endParaRP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solidFill>
                  <a:srgbClr val="00B050"/>
                </a:solidFill>
                <a:latin typeface="Courier New" pitchFamily="49"/>
                <a:cs typeface="Courier New" pitchFamily="49"/>
              </a:rPr>
              <a:t>% Initialize cluster centers to be randomly sampled points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[N, d] = size(X);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 err="1">
                <a:latin typeface="Courier New" pitchFamily="49"/>
                <a:cs typeface="Courier New" pitchFamily="49"/>
              </a:rPr>
              <a:t>rp</a:t>
            </a:r>
            <a:r>
              <a:rPr lang="en-US" sz="1400" dirty="0">
                <a:latin typeface="Courier New" pitchFamily="49"/>
                <a:cs typeface="Courier New" pitchFamily="49"/>
              </a:rPr>
              <a:t> =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randperm</a:t>
            </a:r>
            <a:r>
              <a:rPr lang="en-US" sz="1400" dirty="0">
                <a:latin typeface="Courier New" pitchFamily="49"/>
                <a:cs typeface="Courier New" pitchFamily="49"/>
              </a:rPr>
              <a:t>(N);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C = X(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rp</a:t>
            </a:r>
            <a:r>
              <a:rPr lang="en-US" sz="1400" dirty="0">
                <a:latin typeface="Courier New" pitchFamily="49"/>
                <a:cs typeface="Courier New" pitchFamily="49"/>
              </a:rPr>
              <a:t>(1:K), :);</a:t>
            </a:r>
          </a:p>
          <a:p>
            <a:pPr>
              <a:spcBef>
                <a:spcPts val="72"/>
              </a:spcBef>
              <a:buNone/>
              <a:tabLst>
                <a:tab pos="0" algn="l"/>
              </a:tabLst>
            </a:pPr>
            <a:endParaRPr lang="en-US" sz="700" dirty="0">
              <a:latin typeface="Courier New" pitchFamily="49"/>
              <a:cs typeface="Courier New" pitchFamily="49"/>
            </a:endParaRP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 err="1">
                <a:latin typeface="Courier New" pitchFamily="49"/>
                <a:cs typeface="Courier New" pitchFamily="49"/>
              </a:rPr>
              <a:t>lastAssignment</a:t>
            </a:r>
            <a:r>
              <a:rPr lang="en-US" sz="1400" dirty="0">
                <a:latin typeface="Courier New" pitchFamily="49"/>
                <a:cs typeface="Courier New" pitchFamily="49"/>
              </a:rPr>
              <a:t> = zeros(N, 1);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while</a:t>
            </a:r>
            <a:r>
              <a:rPr lang="en-US" sz="1400" dirty="0">
                <a:latin typeface="Courier New" pitchFamily="49"/>
                <a:cs typeface="Courier New" pitchFamily="49"/>
              </a:rPr>
              <a:t> true</a:t>
            </a:r>
            <a:endParaRPr lang="en-US" sz="700" dirty="0">
              <a:latin typeface="Courier New" pitchFamily="49"/>
              <a:cs typeface="Courier New" pitchFamily="49"/>
            </a:endParaRP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solidFill>
                  <a:srgbClr val="00B050"/>
                </a:solidFill>
                <a:latin typeface="Courier New" pitchFamily="49"/>
                <a:cs typeface="Courier New" pitchFamily="49"/>
              </a:rPr>
              <a:t>  % Assign each point to nearest cluster center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bestAssignment</a:t>
            </a:r>
            <a:r>
              <a:rPr lang="en-US" sz="1400" dirty="0">
                <a:latin typeface="Courier New" pitchFamily="49"/>
                <a:cs typeface="Courier New" pitchFamily="49"/>
              </a:rPr>
              <a:t> = zeros(N, 1);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mindist</a:t>
            </a:r>
            <a:r>
              <a:rPr lang="en-US" sz="1400" dirty="0">
                <a:latin typeface="Courier New" pitchFamily="49"/>
                <a:cs typeface="Courier New" pitchFamily="49"/>
              </a:rPr>
              <a:t> =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Inf</a:t>
            </a:r>
            <a:r>
              <a:rPr lang="en-US" sz="1400" dirty="0">
                <a:latin typeface="Courier New" pitchFamily="49"/>
                <a:cs typeface="Courier New" pitchFamily="49"/>
              </a:rPr>
              <a:t>*ones(N, 1);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for</a:t>
            </a:r>
            <a:r>
              <a:rPr lang="en-US" sz="1400" dirty="0">
                <a:latin typeface="Courier New" pitchFamily="49"/>
                <a:cs typeface="Courier New" pitchFamily="49"/>
              </a:rPr>
              <a:t> k = 1:K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for</a:t>
            </a:r>
            <a:r>
              <a:rPr lang="en-US" sz="1400" dirty="0">
                <a:latin typeface="Courier New" pitchFamily="49"/>
                <a:cs typeface="Courier New" pitchFamily="49"/>
              </a:rPr>
              <a:t> n = 1:N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 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dist</a:t>
            </a:r>
            <a:r>
              <a:rPr lang="en-US" sz="1400" dirty="0">
                <a:latin typeface="Courier New" pitchFamily="49"/>
                <a:cs typeface="Courier New" pitchFamily="49"/>
              </a:rPr>
              <a:t> = sum((X(n, :)-C(k, :)).^2);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if</a:t>
            </a:r>
            <a:r>
              <a:rPr lang="en-US" sz="1400" dirty="0">
                <a:latin typeface="Courier New" pitchFamily="49"/>
                <a:cs typeface="Courier New" pitchFamily="49"/>
              </a:rPr>
              <a:t>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dist</a:t>
            </a:r>
            <a:r>
              <a:rPr lang="en-US" sz="1400" dirty="0">
                <a:latin typeface="Courier New" pitchFamily="49"/>
                <a:cs typeface="Courier New" pitchFamily="49"/>
              </a:rPr>
              <a:t> &lt;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mindist</a:t>
            </a:r>
            <a:r>
              <a:rPr lang="en-US" sz="1400" dirty="0">
                <a:latin typeface="Courier New" pitchFamily="49"/>
                <a:cs typeface="Courier New" pitchFamily="49"/>
              </a:rPr>
              <a:t>(n)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   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mindist</a:t>
            </a:r>
            <a:r>
              <a:rPr lang="en-US" sz="1400" dirty="0">
                <a:latin typeface="Courier New" pitchFamily="49"/>
                <a:cs typeface="Courier New" pitchFamily="49"/>
              </a:rPr>
              <a:t>(n) =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dist</a:t>
            </a:r>
            <a:r>
              <a:rPr lang="en-US" sz="1400" dirty="0">
                <a:latin typeface="Courier New" pitchFamily="49"/>
                <a:cs typeface="Courier New" pitchFamily="49"/>
              </a:rPr>
              <a:t>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    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bestAssignment</a:t>
            </a:r>
            <a:r>
              <a:rPr lang="en-US" sz="1400" dirty="0">
                <a:latin typeface="Courier New" pitchFamily="49"/>
                <a:cs typeface="Courier New" pitchFamily="49"/>
              </a:rPr>
              <a:t>(n) = k;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end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end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end</a:t>
            </a:r>
          </a:p>
          <a:p>
            <a:pPr>
              <a:spcBef>
                <a:spcPts val="72"/>
              </a:spcBef>
              <a:buNone/>
              <a:tabLst>
                <a:tab pos="0" algn="l"/>
              </a:tabLst>
            </a:pPr>
            <a:r>
              <a:rPr lang="en-US" sz="700" dirty="0">
                <a:latin typeface="Courier New" pitchFamily="49"/>
                <a:cs typeface="Courier New" pitchFamily="49"/>
              </a:rPr>
              <a:t>  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solidFill>
                  <a:srgbClr val="00B050"/>
                </a:solidFill>
                <a:latin typeface="Courier New" pitchFamily="49"/>
                <a:cs typeface="Courier New" pitchFamily="49"/>
              </a:rPr>
              <a:t>  % break if assignment is unchanged  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if</a:t>
            </a:r>
            <a:r>
              <a:rPr lang="en-US" sz="1400" dirty="0">
                <a:latin typeface="Courier New" pitchFamily="49"/>
                <a:cs typeface="Courier New" pitchFamily="49"/>
              </a:rPr>
              <a:t> all(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bestAssignment</a:t>
            </a:r>
            <a:r>
              <a:rPr lang="en-US" sz="1400" dirty="0">
                <a:latin typeface="Courier New" pitchFamily="49"/>
                <a:cs typeface="Courier New" pitchFamily="49"/>
              </a:rPr>
              <a:t>==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lastAssignment</a:t>
            </a:r>
            <a:r>
              <a:rPr lang="en-US" sz="1400" dirty="0">
                <a:latin typeface="Courier New" pitchFamily="49"/>
                <a:cs typeface="Courier New" pitchFamily="49"/>
              </a:rPr>
              <a:t>), break;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end</a:t>
            </a:r>
            <a:r>
              <a:rPr lang="en-US" sz="1400" dirty="0">
                <a:latin typeface="Courier New" pitchFamily="49"/>
                <a:cs typeface="Courier New" pitchFamily="49"/>
              </a:rPr>
              <a:t>;</a:t>
            </a:r>
          </a:p>
          <a:p>
            <a:pPr>
              <a:spcBef>
                <a:spcPts val="72"/>
              </a:spcBef>
              <a:buNone/>
              <a:tabLst>
                <a:tab pos="0" algn="l"/>
              </a:tabLst>
            </a:pPr>
            <a:r>
              <a:rPr lang="en-US" sz="700" dirty="0">
                <a:latin typeface="Courier New" pitchFamily="49"/>
                <a:cs typeface="Courier New" pitchFamily="49"/>
              </a:rPr>
              <a:t> 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solidFill>
                  <a:srgbClr val="00B050"/>
                </a:solidFill>
                <a:latin typeface="Courier New" pitchFamily="49"/>
                <a:cs typeface="Courier New" pitchFamily="49"/>
              </a:rPr>
              <a:t>  % Assign each cluster center to mean of points within it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for</a:t>
            </a:r>
            <a:r>
              <a:rPr lang="en-US" sz="1400" dirty="0">
                <a:latin typeface="Courier New" pitchFamily="49"/>
                <a:cs typeface="Courier New" pitchFamily="49"/>
              </a:rPr>
              <a:t> k = 1:K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  C(k, :) = mean(X(</a:t>
            </a:r>
            <a:r>
              <a:rPr lang="en-US" sz="1400" dirty="0" err="1">
                <a:latin typeface="Courier New" pitchFamily="49"/>
                <a:cs typeface="Courier New" pitchFamily="49"/>
              </a:rPr>
              <a:t>bestAssignment</a:t>
            </a:r>
            <a:r>
              <a:rPr lang="en-US" sz="1400" dirty="0">
                <a:latin typeface="Courier New" pitchFamily="49"/>
                <a:cs typeface="Courier New" pitchFamily="49"/>
              </a:rPr>
              <a:t>==k, :));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latin typeface="Courier New" pitchFamily="49"/>
                <a:cs typeface="Courier New" pitchFamily="49"/>
              </a:rPr>
              <a:t>  </a:t>
            </a: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end</a:t>
            </a:r>
          </a:p>
          <a:p>
            <a:pPr>
              <a:spcBef>
                <a:spcPts val="219"/>
              </a:spcBef>
              <a:buNone/>
              <a:tabLst>
                <a:tab pos="0" algn="l"/>
              </a:tabLst>
            </a:pPr>
            <a:r>
              <a:rPr lang="en-US" sz="1400" dirty="0">
                <a:solidFill>
                  <a:srgbClr val="0070C0"/>
                </a:solidFill>
                <a:latin typeface="Courier New" pitchFamily="49"/>
                <a:cs typeface="Courier New" pitchFamily="49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231788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898525" y="2105025"/>
            <a:ext cx="842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Image</a:t>
            </a:r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3581400" y="212883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intensity</a:t>
            </a:r>
          </a:p>
        </p:txBody>
      </p:sp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6553200" y="2128838"/>
            <a:ext cx="194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Clusters on color</a:t>
            </a:r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381000" y="533400"/>
            <a:ext cx="808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400"/>
              <a:t>K-means clustering using intensity alone and color alone</a:t>
            </a:r>
          </a:p>
        </p:txBody>
      </p:sp>
    </p:spTree>
    <p:extLst>
      <p:ext uri="{BB962C8B-B14F-4D97-AF65-F5344CB8AC3E}">
        <p14:creationId xmlns:p14="http://schemas.microsoft.com/office/powerpoint/2010/main" val="302798844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K-Means pros and cons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Simple and fast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Easy to implement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Need to choose 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Sensitive to outliers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Rarely used for pixel segmentation</a:t>
            </a:r>
          </a:p>
        </p:txBody>
      </p:sp>
    </p:spTree>
    <p:extLst>
      <p:ext uri="{BB962C8B-B14F-4D97-AF65-F5344CB8AC3E}">
        <p14:creationId xmlns:p14="http://schemas.microsoft.com/office/powerpoint/2010/main" val="913307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egmentationExamp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/>
              <a:t>Versatile technique for clustering-based segmentation</a:t>
            </a:r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1200">
                <a:cs typeface="Arial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3072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Mean shift segmentation</a:t>
            </a:r>
          </a:p>
        </p:txBody>
      </p:sp>
    </p:spTree>
    <p:extLst>
      <p:ext uri="{BB962C8B-B14F-4D97-AF65-F5344CB8AC3E}">
        <p14:creationId xmlns:p14="http://schemas.microsoft.com/office/powerpoint/2010/main" val="1062796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algorithm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/>
          <a:lstStyle/>
          <a:p>
            <a:pPr marL="533400" indent="-533400" eaLnBrk="1" hangingPunct="1"/>
            <a:r>
              <a:rPr lang="en-US" dirty="0"/>
              <a:t>Try to find </a:t>
            </a:r>
            <a:r>
              <a:rPr lang="en-US" i="1" dirty="0"/>
              <a:t>modes</a:t>
            </a:r>
            <a:r>
              <a:rPr lang="en-US" dirty="0"/>
              <a:t> of this non-parametric density</a:t>
            </a: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5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857375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099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0" t="9804" r="47149" b="34093"/>
          <a:stretch/>
        </p:blipFill>
        <p:spPr bwMode="auto">
          <a:xfrm>
            <a:off x="990600" y="1295400"/>
            <a:ext cx="5638800" cy="507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28288" y="9144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Kernel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48000" y="1099066"/>
            <a:ext cx="762000" cy="7297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00800" y="643432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Data (1-D)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10200" y="5715000"/>
            <a:ext cx="1447800" cy="65285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74061" y="3039678"/>
            <a:ext cx="1464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Estimated density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10200" y="3393621"/>
            <a:ext cx="136386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258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density estimation</a:t>
            </a:r>
          </a:p>
        </p:txBody>
      </p:sp>
      <p:pic>
        <p:nvPicPr>
          <p:cNvPr id="32771" name="Picture 2" descr="\widehat{f}_h(x)=\frac{1}{nh}\sum_{i=1}^n K\left(\frac{x-x_i}{h}\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616" y="1981200"/>
            <a:ext cx="5396656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K\left(\frac{x-x_i}{h}\right) = {1 \over \sqrt{2\pi} }\,e^{-\frac{(x-x_i)^2}{2 h^2}}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7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Kernel density estimation function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Gaussian kernel</a:t>
            </a:r>
          </a:p>
        </p:txBody>
      </p:sp>
    </p:spTree>
    <p:extLst>
      <p:ext uri="{BB962C8B-B14F-4D97-AF65-F5344CB8AC3E}">
        <p14:creationId xmlns:p14="http://schemas.microsoft.com/office/powerpoint/2010/main" val="61660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5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6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7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8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90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390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90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0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9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102505" name="Freeform 105"/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102507" name="Freeform 107"/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/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09" name="AutoShape 109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102510" name="Freeform 110"/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95" name="Rectangle 112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389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274959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5" grpId="0" animBg="1"/>
      <p:bldP spid="102505" grpId="1" animBg="1"/>
      <p:bldP spid="102506" grpId="0" animBg="1"/>
      <p:bldP spid="102507" grpId="0" animBg="1"/>
      <p:bldP spid="102507" grpId="1" animBg="1"/>
      <p:bldP spid="102508" grpId="0" animBg="1"/>
      <p:bldP spid="102509" grpId="0" animBg="1"/>
      <p:bldP spid="102509" grpId="1" animBg="1"/>
      <p:bldP spid="102510" grpId="0" animBg="1"/>
      <p:bldP spid="10251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7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8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9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90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492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92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2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4917" name="Oval 101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918" name="Line 102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19" name="Line 103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912" name="AutoShape 104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4913" name="AutoShape 105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4914" name="AutoShape 106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sp>
        <p:nvSpPr>
          <p:cNvPr id="34915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491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131181093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Review: Projective structure from motion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17526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•"/>
              <a:defRPr/>
            </a:pPr>
            <a:r>
              <a:rPr lang="en-US" dirty="0"/>
              <a:t>Given: </a:t>
            </a:r>
            <a:r>
              <a:rPr lang="en-US" i="1" dirty="0"/>
              <a:t>m</a:t>
            </a:r>
            <a:r>
              <a:rPr lang="en-US" dirty="0"/>
              <a:t> images of </a:t>
            </a:r>
            <a:r>
              <a:rPr lang="en-US" i="1" dirty="0"/>
              <a:t>n</a:t>
            </a:r>
            <a:r>
              <a:rPr lang="en-US" dirty="0"/>
              <a:t> fixed 3D points </a:t>
            </a:r>
            <a:br>
              <a:rPr lang="en-US" dirty="0"/>
            </a:br>
            <a:endParaRPr lang="en-US" sz="800" dirty="0"/>
          </a:p>
          <a:p>
            <a:pPr marL="0" indent="0" algn="ctr">
              <a:buNone/>
              <a:defRPr/>
            </a:pPr>
            <a:r>
              <a:rPr lang="en-US" b="1" dirty="0" err="1">
                <a:latin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</a:rPr>
              <a:t>ij</a:t>
            </a:r>
            <a:r>
              <a:rPr lang="en-US" i="1" dirty="0">
                <a:latin typeface="Times New Roman" pitchFamily="18" charset="0"/>
              </a:rPr>
              <a:t> = </a:t>
            </a:r>
            <a:r>
              <a:rPr lang="en-US" b="1" dirty="0">
                <a:latin typeface="Times New Roman" pitchFamily="18" charset="0"/>
              </a:rPr>
              <a:t>P</a:t>
            </a:r>
            <a:r>
              <a:rPr lang="en-US" i="1" baseline="-25000" dirty="0">
                <a:latin typeface="Times New Roman" pitchFamily="18" charset="0"/>
              </a:rPr>
              <a:t>i </a:t>
            </a:r>
            <a:r>
              <a:rPr lang="en-US" b="1" dirty="0" err="1">
                <a:latin typeface="Times New Roman" pitchFamily="18" charset="0"/>
              </a:rPr>
              <a:t>X</a:t>
            </a:r>
            <a:r>
              <a:rPr lang="en-US" i="1" baseline="-25000" dirty="0" err="1">
                <a:latin typeface="Times New Roman" pitchFamily="18" charset="0"/>
              </a:rPr>
              <a:t>j</a:t>
            </a:r>
            <a:r>
              <a:rPr lang="en-US" i="1" baseline="-25000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</a:rPr>
              <a:t>, 	</a:t>
            </a:r>
            <a:r>
              <a:rPr lang="en-US" i="1" dirty="0" err="1">
                <a:latin typeface="Times New Roman" pitchFamily="18" charset="0"/>
              </a:rPr>
              <a:t>i</a:t>
            </a:r>
            <a:r>
              <a:rPr lang="en-US" i="1" dirty="0">
                <a:latin typeface="Times New Roman" pitchFamily="18" charset="0"/>
              </a:rPr>
              <a:t> = </a:t>
            </a:r>
            <a:r>
              <a:rPr lang="en-US" dirty="0">
                <a:latin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</a:rPr>
              <a:t>,… , m,    j = </a:t>
            </a:r>
            <a:r>
              <a:rPr lang="en-US" dirty="0">
                <a:latin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</a:rPr>
              <a:t>, … , n</a:t>
            </a:r>
            <a:r>
              <a:rPr lang="en-US" i="1" dirty="0"/>
              <a:t>  </a:t>
            </a:r>
          </a:p>
          <a:p>
            <a:pPr>
              <a:buFontTx/>
              <a:buChar char="•"/>
              <a:defRPr/>
            </a:pPr>
            <a:endParaRPr lang="en-US" sz="800" dirty="0"/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•"/>
              <a:defRPr/>
            </a:pPr>
            <a:r>
              <a:rPr lang="en-US" dirty="0"/>
              <a:t>Problem: estimate </a:t>
            </a:r>
            <a:r>
              <a:rPr lang="en-US" i="1" dirty="0"/>
              <a:t>m</a:t>
            </a:r>
            <a:r>
              <a:rPr lang="en-US" dirty="0"/>
              <a:t> projection matrices </a:t>
            </a:r>
            <a:r>
              <a:rPr lang="en-US" b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3D points </a:t>
            </a:r>
            <a:r>
              <a:rPr lang="en-US" b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from the </a:t>
            </a:r>
            <a:r>
              <a:rPr lang="en-US" i="1" dirty="0" err="1"/>
              <a:t>mn</a:t>
            </a:r>
            <a:r>
              <a:rPr lang="en-US" dirty="0"/>
              <a:t> corresponding 2D points </a:t>
            </a:r>
            <a:r>
              <a:rPr lang="en-US" b="1" dirty="0" err="1"/>
              <a:t>x</a:t>
            </a:r>
            <a:r>
              <a:rPr lang="en-US" i="1" baseline="-25000" dirty="0" err="1"/>
              <a:t>ij</a:t>
            </a:r>
            <a:endParaRPr lang="en-US" i="1" baseline="-25000" dirty="0"/>
          </a:p>
          <a:p>
            <a:pPr>
              <a:defRPr/>
            </a:pPr>
            <a:endParaRPr lang="en-US" dirty="0"/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2057400" y="2895600"/>
            <a:ext cx="5060950" cy="3927475"/>
            <a:chOff x="1296" y="1824"/>
            <a:chExt cx="3188" cy="2474"/>
          </a:xfrm>
        </p:grpSpPr>
        <p:sp>
          <p:nvSpPr>
            <p:cNvPr id="29702" name="Line 5"/>
            <p:cNvSpPr>
              <a:spLocks noChangeShapeType="1"/>
            </p:cNvSpPr>
            <p:nvPr/>
          </p:nvSpPr>
          <p:spPr bwMode="auto">
            <a:xfrm flipH="1" flipV="1">
              <a:off x="2814" y="2886"/>
              <a:ext cx="1341" cy="9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3" name="Line 6"/>
            <p:cNvSpPr>
              <a:spLocks noChangeShapeType="1"/>
            </p:cNvSpPr>
            <p:nvPr/>
          </p:nvSpPr>
          <p:spPr bwMode="auto">
            <a:xfrm flipV="1">
              <a:off x="2765" y="2886"/>
              <a:ext cx="57" cy="1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4" name="Line 7"/>
            <p:cNvSpPr>
              <a:spLocks noChangeShapeType="1"/>
            </p:cNvSpPr>
            <p:nvPr/>
          </p:nvSpPr>
          <p:spPr bwMode="auto">
            <a:xfrm flipV="1">
              <a:off x="1473" y="2877"/>
              <a:ext cx="1333" cy="6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5" name="Line 8"/>
            <p:cNvSpPr>
              <a:spLocks noChangeShapeType="1"/>
            </p:cNvSpPr>
            <p:nvPr/>
          </p:nvSpPr>
          <p:spPr bwMode="auto">
            <a:xfrm flipV="1">
              <a:off x="1481" y="2096"/>
              <a:ext cx="1079" cy="1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6" name="Line 9"/>
            <p:cNvSpPr>
              <a:spLocks noChangeShapeType="1"/>
            </p:cNvSpPr>
            <p:nvPr/>
          </p:nvSpPr>
          <p:spPr bwMode="auto">
            <a:xfrm flipV="1">
              <a:off x="1481" y="2508"/>
              <a:ext cx="1079" cy="10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Line 10"/>
            <p:cNvSpPr>
              <a:spLocks noChangeShapeType="1"/>
            </p:cNvSpPr>
            <p:nvPr/>
          </p:nvSpPr>
          <p:spPr bwMode="auto">
            <a:xfrm flipV="1">
              <a:off x="1481" y="2199"/>
              <a:ext cx="1668" cy="1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8" name="Line 11"/>
            <p:cNvSpPr>
              <a:spLocks noChangeShapeType="1"/>
            </p:cNvSpPr>
            <p:nvPr/>
          </p:nvSpPr>
          <p:spPr bwMode="auto">
            <a:xfrm flipV="1">
              <a:off x="1481" y="2611"/>
              <a:ext cx="1472" cy="9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09" name="Line 12"/>
            <p:cNvSpPr>
              <a:spLocks noChangeShapeType="1"/>
            </p:cNvSpPr>
            <p:nvPr/>
          </p:nvSpPr>
          <p:spPr bwMode="auto">
            <a:xfrm flipV="1">
              <a:off x="1481" y="3126"/>
              <a:ext cx="1668" cy="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13"/>
            <p:cNvSpPr>
              <a:spLocks noChangeShapeType="1"/>
            </p:cNvSpPr>
            <p:nvPr/>
          </p:nvSpPr>
          <p:spPr bwMode="auto">
            <a:xfrm flipH="1" flipV="1">
              <a:off x="2560" y="2508"/>
              <a:ext cx="197" cy="16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14"/>
            <p:cNvSpPr>
              <a:spLocks noChangeShapeType="1"/>
            </p:cNvSpPr>
            <p:nvPr/>
          </p:nvSpPr>
          <p:spPr bwMode="auto">
            <a:xfrm flipV="1">
              <a:off x="2757" y="2199"/>
              <a:ext cx="392" cy="1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15"/>
            <p:cNvSpPr>
              <a:spLocks noChangeShapeType="1"/>
            </p:cNvSpPr>
            <p:nvPr/>
          </p:nvSpPr>
          <p:spPr bwMode="auto">
            <a:xfrm flipH="1" flipV="1">
              <a:off x="2560" y="2096"/>
              <a:ext cx="197" cy="2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16"/>
            <p:cNvSpPr>
              <a:spLocks noChangeShapeType="1"/>
            </p:cNvSpPr>
            <p:nvPr/>
          </p:nvSpPr>
          <p:spPr bwMode="auto">
            <a:xfrm flipV="1">
              <a:off x="2757" y="2611"/>
              <a:ext cx="196" cy="1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17"/>
            <p:cNvSpPr>
              <a:spLocks noChangeShapeType="1"/>
            </p:cNvSpPr>
            <p:nvPr/>
          </p:nvSpPr>
          <p:spPr bwMode="auto">
            <a:xfrm flipV="1">
              <a:off x="2757" y="3126"/>
              <a:ext cx="392" cy="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18"/>
            <p:cNvSpPr>
              <a:spLocks noChangeShapeType="1"/>
            </p:cNvSpPr>
            <p:nvPr/>
          </p:nvSpPr>
          <p:spPr bwMode="auto">
            <a:xfrm flipH="1" flipV="1">
              <a:off x="2560" y="2508"/>
              <a:ext cx="1570" cy="1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19"/>
            <p:cNvSpPr>
              <a:spLocks noChangeShapeType="1"/>
            </p:cNvSpPr>
            <p:nvPr/>
          </p:nvSpPr>
          <p:spPr bwMode="auto">
            <a:xfrm flipH="1" flipV="1">
              <a:off x="2560" y="2096"/>
              <a:ext cx="1570" cy="17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20"/>
            <p:cNvSpPr>
              <a:spLocks noChangeShapeType="1"/>
            </p:cNvSpPr>
            <p:nvPr/>
          </p:nvSpPr>
          <p:spPr bwMode="auto">
            <a:xfrm flipH="1" flipV="1">
              <a:off x="3149" y="2199"/>
              <a:ext cx="981" cy="16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21"/>
            <p:cNvSpPr>
              <a:spLocks noChangeShapeType="1"/>
            </p:cNvSpPr>
            <p:nvPr/>
          </p:nvSpPr>
          <p:spPr bwMode="auto">
            <a:xfrm flipH="1" flipV="1">
              <a:off x="2953" y="2611"/>
              <a:ext cx="1177" cy="1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22"/>
            <p:cNvSpPr>
              <a:spLocks noChangeShapeType="1"/>
            </p:cNvSpPr>
            <p:nvPr/>
          </p:nvSpPr>
          <p:spPr bwMode="auto">
            <a:xfrm flipH="1" flipV="1">
              <a:off x="3149" y="3126"/>
              <a:ext cx="981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Rectangle 23"/>
            <p:cNvSpPr>
              <a:spLocks noChangeArrowheads="1"/>
            </p:cNvSpPr>
            <p:nvPr/>
          </p:nvSpPr>
          <p:spPr bwMode="auto">
            <a:xfrm>
              <a:off x="2400" y="3435"/>
              <a:ext cx="720" cy="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1" name="AutoShape 24"/>
            <p:cNvSpPr>
              <a:spLocks noChangeArrowheads="1"/>
            </p:cNvSpPr>
            <p:nvPr/>
          </p:nvSpPr>
          <p:spPr bwMode="auto">
            <a:xfrm rot="-5400000">
              <a:off x="1466" y="2935"/>
              <a:ext cx="619" cy="589"/>
            </a:xfrm>
            <a:prstGeom prst="parallelogram">
              <a:avLst>
                <a:gd name="adj" fmla="val 2627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2" name="AutoShape 25"/>
            <p:cNvSpPr>
              <a:spLocks noChangeArrowheads="1"/>
            </p:cNvSpPr>
            <p:nvPr/>
          </p:nvSpPr>
          <p:spPr bwMode="auto">
            <a:xfrm rot="5400000" flipH="1">
              <a:off x="3428" y="3141"/>
              <a:ext cx="619" cy="589"/>
            </a:xfrm>
            <a:prstGeom prst="parallelogram">
              <a:avLst>
                <a:gd name="adj" fmla="val 2627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3" name="Oval 26"/>
            <p:cNvSpPr>
              <a:spLocks noChangeAspect="1" noChangeArrowheads="1"/>
            </p:cNvSpPr>
            <p:nvPr/>
          </p:nvSpPr>
          <p:spPr bwMode="auto">
            <a:xfrm>
              <a:off x="1465" y="3515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4" name="Oval 27"/>
            <p:cNvSpPr>
              <a:spLocks noChangeAspect="1" noChangeArrowheads="1"/>
            </p:cNvSpPr>
            <p:nvPr/>
          </p:nvSpPr>
          <p:spPr bwMode="auto">
            <a:xfrm>
              <a:off x="2740" y="4082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5" name="Oval 28"/>
            <p:cNvSpPr>
              <a:spLocks noChangeAspect="1" noChangeArrowheads="1"/>
            </p:cNvSpPr>
            <p:nvPr/>
          </p:nvSpPr>
          <p:spPr bwMode="auto">
            <a:xfrm>
              <a:off x="4122" y="3833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6" name="Oval 29"/>
            <p:cNvSpPr>
              <a:spLocks noChangeAspect="1" noChangeArrowheads="1"/>
            </p:cNvSpPr>
            <p:nvPr/>
          </p:nvSpPr>
          <p:spPr bwMode="auto">
            <a:xfrm>
              <a:off x="2528" y="2098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7" name="Oval 30"/>
            <p:cNvSpPr>
              <a:spLocks noChangeAspect="1" noChangeArrowheads="1"/>
            </p:cNvSpPr>
            <p:nvPr/>
          </p:nvSpPr>
          <p:spPr bwMode="auto">
            <a:xfrm>
              <a:off x="3133" y="2184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8" name="Oval 31"/>
            <p:cNvSpPr>
              <a:spLocks noChangeAspect="1" noChangeArrowheads="1"/>
            </p:cNvSpPr>
            <p:nvPr/>
          </p:nvSpPr>
          <p:spPr bwMode="auto">
            <a:xfrm>
              <a:off x="2544" y="2476"/>
              <a:ext cx="47" cy="4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29" name="Oval 32"/>
            <p:cNvSpPr>
              <a:spLocks noChangeAspect="1" noChangeArrowheads="1"/>
            </p:cNvSpPr>
            <p:nvPr/>
          </p:nvSpPr>
          <p:spPr bwMode="auto">
            <a:xfrm>
              <a:off x="2928" y="2596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0" name="Oval 33"/>
            <p:cNvSpPr>
              <a:spLocks noChangeAspect="1" noChangeArrowheads="1"/>
            </p:cNvSpPr>
            <p:nvPr/>
          </p:nvSpPr>
          <p:spPr bwMode="auto">
            <a:xfrm>
              <a:off x="3133" y="3111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1" name="Oval 34"/>
            <p:cNvSpPr>
              <a:spLocks noChangeAspect="1" noChangeArrowheads="1"/>
            </p:cNvSpPr>
            <p:nvPr/>
          </p:nvSpPr>
          <p:spPr bwMode="auto">
            <a:xfrm>
              <a:off x="2798" y="2845"/>
              <a:ext cx="47" cy="5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2" name="Oval 35"/>
            <p:cNvSpPr>
              <a:spLocks noChangeAspect="1" noChangeArrowheads="1"/>
            </p:cNvSpPr>
            <p:nvPr/>
          </p:nvSpPr>
          <p:spPr bwMode="auto">
            <a:xfrm>
              <a:off x="1718" y="3163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3" name="Oval 36"/>
            <p:cNvSpPr>
              <a:spLocks noChangeAspect="1" noChangeArrowheads="1"/>
            </p:cNvSpPr>
            <p:nvPr/>
          </p:nvSpPr>
          <p:spPr bwMode="auto">
            <a:xfrm>
              <a:off x="1849" y="313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4" name="Oval 37"/>
            <p:cNvSpPr>
              <a:spLocks noChangeAspect="1" noChangeArrowheads="1"/>
            </p:cNvSpPr>
            <p:nvPr/>
          </p:nvSpPr>
          <p:spPr bwMode="auto">
            <a:xfrm>
              <a:off x="1808" y="3274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5" name="Oval 38"/>
            <p:cNvSpPr>
              <a:spLocks noChangeAspect="1" noChangeArrowheads="1"/>
            </p:cNvSpPr>
            <p:nvPr/>
          </p:nvSpPr>
          <p:spPr bwMode="auto">
            <a:xfrm>
              <a:off x="1906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6" name="Oval 39"/>
            <p:cNvSpPr>
              <a:spLocks noChangeAspect="1" noChangeArrowheads="1"/>
            </p:cNvSpPr>
            <p:nvPr/>
          </p:nvSpPr>
          <p:spPr bwMode="auto">
            <a:xfrm>
              <a:off x="1956" y="3403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7" name="Oval 40"/>
            <p:cNvSpPr>
              <a:spLocks noChangeAspect="1" noChangeArrowheads="1"/>
            </p:cNvSpPr>
            <p:nvPr/>
          </p:nvSpPr>
          <p:spPr bwMode="auto">
            <a:xfrm>
              <a:off x="1735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8" name="Oval 41"/>
            <p:cNvSpPr>
              <a:spLocks noChangeAspect="1" noChangeArrowheads="1"/>
            </p:cNvSpPr>
            <p:nvPr/>
          </p:nvSpPr>
          <p:spPr bwMode="auto">
            <a:xfrm>
              <a:off x="2659" y="351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39" name="Oval 42"/>
            <p:cNvSpPr>
              <a:spLocks noChangeAspect="1" noChangeArrowheads="1"/>
            </p:cNvSpPr>
            <p:nvPr/>
          </p:nvSpPr>
          <p:spPr bwMode="auto">
            <a:xfrm>
              <a:off x="2749" y="3678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0" name="Oval 43"/>
            <p:cNvSpPr>
              <a:spLocks noChangeAspect="1" noChangeArrowheads="1"/>
            </p:cNvSpPr>
            <p:nvPr/>
          </p:nvSpPr>
          <p:spPr bwMode="auto">
            <a:xfrm>
              <a:off x="2847" y="3506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1" name="Oval 44"/>
            <p:cNvSpPr>
              <a:spLocks noChangeAspect="1" noChangeArrowheads="1"/>
            </p:cNvSpPr>
            <p:nvPr/>
          </p:nvSpPr>
          <p:spPr bwMode="auto">
            <a:xfrm>
              <a:off x="2798" y="362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2" name="Oval 45"/>
            <p:cNvSpPr>
              <a:spLocks noChangeAspect="1" noChangeArrowheads="1"/>
            </p:cNvSpPr>
            <p:nvPr/>
          </p:nvSpPr>
          <p:spPr bwMode="auto">
            <a:xfrm>
              <a:off x="2879" y="3738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3" name="Oval 46"/>
            <p:cNvSpPr>
              <a:spLocks noChangeAspect="1" noChangeArrowheads="1"/>
            </p:cNvSpPr>
            <p:nvPr/>
          </p:nvSpPr>
          <p:spPr bwMode="auto">
            <a:xfrm>
              <a:off x="2691" y="3687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4" name="Oval 47"/>
            <p:cNvSpPr>
              <a:spLocks noChangeAspect="1" noChangeArrowheads="1"/>
            </p:cNvSpPr>
            <p:nvPr/>
          </p:nvSpPr>
          <p:spPr bwMode="auto">
            <a:xfrm>
              <a:off x="3664" y="3326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5" name="Oval 48"/>
            <p:cNvSpPr>
              <a:spLocks noChangeAspect="1" noChangeArrowheads="1"/>
            </p:cNvSpPr>
            <p:nvPr/>
          </p:nvSpPr>
          <p:spPr bwMode="auto">
            <a:xfrm>
              <a:off x="3795" y="3292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6" name="Oval 49"/>
            <p:cNvSpPr>
              <a:spLocks noChangeAspect="1" noChangeArrowheads="1"/>
            </p:cNvSpPr>
            <p:nvPr/>
          </p:nvSpPr>
          <p:spPr bwMode="auto">
            <a:xfrm>
              <a:off x="3738" y="3438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7" name="Oval 50"/>
            <p:cNvSpPr>
              <a:spLocks noChangeAspect="1" noChangeArrowheads="1"/>
            </p:cNvSpPr>
            <p:nvPr/>
          </p:nvSpPr>
          <p:spPr bwMode="auto">
            <a:xfrm>
              <a:off x="3681" y="345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8" name="Oval 51"/>
            <p:cNvSpPr>
              <a:spLocks noChangeAspect="1" noChangeArrowheads="1"/>
            </p:cNvSpPr>
            <p:nvPr/>
          </p:nvSpPr>
          <p:spPr bwMode="auto">
            <a:xfrm>
              <a:off x="3754" y="3575"/>
              <a:ext cx="47" cy="49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49" name="Oval 52"/>
            <p:cNvSpPr>
              <a:spLocks noChangeAspect="1" noChangeArrowheads="1"/>
            </p:cNvSpPr>
            <p:nvPr/>
          </p:nvSpPr>
          <p:spPr bwMode="auto">
            <a:xfrm>
              <a:off x="3599" y="3446"/>
              <a:ext cx="47" cy="50"/>
            </a:xfrm>
            <a:prstGeom prst="ellipse">
              <a:avLst/>
            </a:prstGeom>
            <a:solidFill>
              <a:srgbClr val="2175D9"/>
            </a:solidFill>
            <a:ln w="9525">
              <a:solidFill>
                <a:srgbClr val="2175D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50" name="Rectangle 53"/>
            <p:cNvSpPr>
              <a:spLocks noChangeArrowheads="1"/>
            </p:cNvSpPr>
            <p:nvPr/>
          </p:nvSpPr>
          <p:spPr bwMode="auto">
            <a:xfrm>
              <a:off x="1440" y="2951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baseline="-25000"/>
                <a:t>1</a:t>
              </a:r>
              <a:r>
                <a:rPr lang="en-US" i="1" baseline="-25000"/>
                <a:t>j</a:t>
              </a:r>
            </a:p>
          </p:txBody>
        </p:sp>
        <p:sp>
          <p:nvSpPr>
            <p:cNvPr id="29751" name="Rectangle 54"/>
            <p:cNvSpPr>
              <a:spLocks noChangeArrowheads="1"/>
            </p:cNvSpPr>
            <p:nvPr/>
          </p:nvSpPr>
          <p:spPr bwMode="auto">
            <a:xfrm>
              <a:off x="2377" y="3439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baseline="-25000"/>
                <a:t>2</a:t>
              </a:r>
              <a:r>
                <a:rPr lang="en-US" i="1" baseline="-25000"/>
                <a:t>j</a:t>
              </a:r>
            </a:p>
          </p:txBody>
        </p:sp>
        <p:sp>
          <p:nvSpPr>
            <p:cNvPr id="29752" name="Rectangle 55"/>
            <p:cNvSpPr>
              <a:spLocks noChangeArrowheads="1"/>
            </p:cNvSpPr>
            <p:nvPr/>
          </p:nvSpPr>
          <p:spPr bwMode="auto">
            <a:xfrm>
              <a:off x="4107" y="3236"/>
              <a:ext cx="3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baseline="-25000"/>
                <a:t>3</a:t>
              </a:r>
              <a:r>
                <a:rPr lang="en-US" i="1" baseline="-25000"/>
                <a:t>j</a:t>
              </a:r>
            </a:p>
          </p:txBody>
        </p:sp>
        <p:sp>
          <p:nvSpPr>
            <p:cNvPr id="29753" name="Rectangle 56"/>
            <p:cNvSpPr>
              <a:spLocks noChangeArrowheads="1"/>
            </p:cNvSpPr>
            <p:nvPr/>
          </p:nvSpPr>
          <p:spPr bwMode="auto">
            <a:xfrm>
              <a:off x="2511" y="1824"/>
              <a:ext cx="27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X</a:t>
              </a:r>
              <a:r>
                <a:rPr lang="en-US" i="1" baseline="-25000"/>
                <a:t>j</a:t>
              </a:r>
            </a:p>
          </p:txBody>
        </p:sp>
        <p:sp>
          <p:nvSpPr>
            <p:cNvPr id="29754" name="Rectangle 57"/>
            <p:cNvSpPr>
              <a:spLocks noChangeArrowheads="1"/>
            </p:cNvSpPr>
            <p:nvPr/>
          </p:nvSpPr>
          <p:spPr bwMode="auto">
            <a:xfrm>
              <a:off x="1296" y="3562"/>
              <a:ext cx="3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P</a:t>
              </a:r>
              <a:r>
                <a:rPr lang="en-US" baseline="-25000"/>
                <a:t>1</a:t>
              </a:r>
              <a:endParaRPr lang="en-US" i="1" baseline="-25000"/>
            </a:p>
          </p:txBody>
        </p:sp>
        <p:sp>
          <p:nvSpPr>
            <p:cNvPr id="29755" name="Rectangle 58"/>
            <p:cNvSpPr>
              <a:spLocks noChangeArrowheads="1"/>
            </p:cNvSpPr>
            <p:nvPr/>
          </p:nvSpPr>
          <p:spPr bwMode="auto">
            <a:xfrm>
              <a:off x="2793" y="4009"/>
              <a:ext cx="31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P</a:t>
              </a:r>
              <a:r>
                <a:rPr lang="en-US" baseline="-25000"/>
                <a:t>2</a:t>
              </a:r>
              <a:endParaRPr lang="en-US" i="1" baseline="-25000"/>
            </a:p>
          </p:txBody>
        </p:sp>
        <p:sp>
          <p:nvSpPr>
            <p:cNvPr id="29756" name="Rectangle 59"/>
            <p:cNvSpPr>
              <a:spLocks noChangeArrowheads="1"/>
            </p:cNvSpPr>
            <p:nvPr/>
          </p:nvSpPr>
          <p:spPr bwMode="auto">
            <a:xfrm>
              <a:off x="4169" y="3765"/>
              <a:ext cx="31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P</a:t>
              </a:r>
              <a:r>
                <a:rPr lang="en-US" baseline="-25000"/>
                <a:t>3</a:t>
              </a:r>
              <a:endParaRPr lang="en-US" i="1" baseline="-25000"/>
            </a:p>
          </p:txBody>
        </p:sp>
        <p:sp>
          <p:nvSpPr>
            <p:cNvPr id="29757" name="Line 60"/>
            <p:cNvSpPr>
              <a:spLocks noChangeShapeType="1"/>
            </p:cNvSpPr>
            <p:nvPr/>
          </p:nvSpPr>
          <p:spPr bwMode="auto">
            <a:xfrm flipH="1" flipV="1">
              <a:off x="3726" y="3354"/>
              <a:ext cx="405" cy="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Box 60"/>
          <p:cNvSpPr txBox="1">
            <a:spLocks noChangeArrowheads="1"/>
          </p:cNvSpPr>
          <p:nvPr/>
        </p:nvSpPr>
        <p:spPr bwMode="auto">
          <a:xfrm>
            <a:off x="7638757" y="6557963"/>
            <a:ext cx="15052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Slides: Lana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Lazebnik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464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9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0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1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2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3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934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4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4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5936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5937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/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en-US">
              <a:cs typeface="Arial" charset="0"/>
            </a:endParaRPr>
          </a:p>
        </p:txBody>
      </p:sp>
      <p:sp>
        <p:nvSpPr>
          <p:cNvPr id="35940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594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  <p:sp>
        <p:nvSpPr>
          <p:cNvPr id="35942" name="Content Placeholder 1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88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9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3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4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5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6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7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8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9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0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1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2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3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4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5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6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7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8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29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0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1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2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3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4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5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6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7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8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39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0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1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2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3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4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5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6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7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8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49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0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1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2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3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4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5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6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57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6968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969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0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71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6960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6961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6965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966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7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963" name="Rectangle 10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Mean shift</a:t>
            </a:r>
          </a:p>
        </p:txBody>
      </p:sp>
      <p:sp>
        <p:nvSpPr>
          <p:cNvPr id="36964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262884358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7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8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9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0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1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2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3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4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5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6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7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8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49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0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1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2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3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4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5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6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7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8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0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69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1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2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3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4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5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6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7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8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9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0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81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8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3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94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5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96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7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7984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7985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90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/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88" name="Rectangle 109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7989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2161204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3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5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7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39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1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3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5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7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8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49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0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1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2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3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4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5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6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7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8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59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0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1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2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3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4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5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6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7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8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69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0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1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2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3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4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5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6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7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8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79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0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1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2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3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4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5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6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7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8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89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0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1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2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3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4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5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6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7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8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99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0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1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2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3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4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005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9016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017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19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39008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sp>
        <p:nvSpPr>
          <p:cNvPr id="39009" name="AutoShape 102"/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Mean Shift</a:t>
            </a:r>
          </a:p>
          <a:p>
            <a:pPr algn="ctr"/>
            <a:r>
              <a:rPr lang="en-US" sz="1600">
                <a:cs typeface="Arial" charset="0"/>
              </a:rPr>
              <a:t>vector</a:t>
            </a:r>
          </a:p>
        </p:txBody>
      </p:sp>
      <p:grpSp>
        <p:nvGrpSpPr>
          <p:cNvPr id="4" name="Group 103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4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14" name="Line 105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6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1" name="Rectangle 10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39012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43356786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7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7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69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1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2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3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4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5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6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7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8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79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0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1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2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3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4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5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6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89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0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1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2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3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4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5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6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7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8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99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0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1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2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3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4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5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6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7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8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09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0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1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2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3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4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5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7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8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19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0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1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2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3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4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5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6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7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8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029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0030" name="Group 94"/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40040" name="Oval 95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041" name="Group 96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40042" name="Oval 97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043" name="Line 98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4" name="Line 99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0031" name="AutoShape 100"/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Region of</a:t>
            </a:r>
          </a:p>
          <a:p>
            <a:pPr algn="ctr"/>
            <a:r>
              <a:rPr lang="en-US" sz="1600">
                <a:cs typeface="Arial" charset="0"/>
              </a:rPr>
              <a:t>interest</a:t>
            </a:r>
          </a:p>
        </p:txBody>
      </p:sp>
      <p:sp>
        <p:nvSpPr>
          <p:cNvPr id="40032" name="AutoShape 101"/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cs typeface="Arial" charset="0"/>
              </a:rPr>
              <a:t>Center of</a:t>
            </a:r>
          </a:p>
          <a:p>
            <a:pPr algn="ctr"/>
            <a:r>
              <a:rPr lang="en-US" sz="1600">
                <a:cs typeface="Arial" charset="0"/>
              </a:rPr>
              <a:t>mass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4003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03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3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034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0035" name="Content Placeholder 10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036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</a:t>
            </a:r>
          </a:p>
        </p:txBody>
      </p:sp>
    </p:spTree>
    <p:extLst>
      <p:ext uri="{BB962C8B-B14F-4D97-AF65-F5344CB8AC3E}">
        <p14:creationId xmlns:p14="http://schemas.microsoft.com/office/powerpoint/2010/main" val="2840953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/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Oval 10"/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11"/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12"/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13"/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1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15"/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16"/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7"/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8"/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9"/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20"/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21"/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22"/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23"/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24"/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27"/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28"/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9"/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30"/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31"/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32"/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8" name="Group 33"/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14" name="Group 35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6" name="Line 37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/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1" name="Line 41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/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/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Text Box 48"/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u="sng">
                <a:cs typeface="Arial" charset="0"/>
              </a:rPr>
              <a:t>Simple Mean Shift procedure</a:t>
            </a:r>
            <a:r>
              <a:rPr lang="en-US" sz="2400">
                <a:cs typeface="Arial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sz="2400">
              <a:cs typeface="Arial" charset="0"/>
            </a:endParaRPr>
          </a:p>
          <a:p>
            <a:pPr eaLnBrk="1" hangingPunct="1">
              <a:buFontTx/>
              <a:buChar char="•"/>
            </a:pPr>
            <a:r>
              <a:rPr lang="en-US" sz="2400">
                <a:cs typeface="Arial" charset="0"/>
              </a:rPr>
              <a:t>Translate the Kernel window by </a:t>
            </a:r>
            <a:r>
              <a:rPr lang="en-US" sz="2400" b="1">
                <a:cs typeface="Arial" charset="0"/>
              </a:rPr>
              <a:t>m(x)</a:t>
            </a:r>
            <a:endParaRPr lang="en-US" sz="2400">
              <a:cs typeface="Arial" charset="0"/>
            </a:endParaRPr>
          </a:p>
        </p:txBody>
      </p:sp>
      <p:graphicFrame>
        <p:nvGraphicFramePr>
          <p:cNvPr id="3074" name="Object 49"/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1091880" progId="Equation.DSMT4">
                  <p:embed/>
                </p:oleObj>
              </mc:Choice>
              <mc:Fallback>
                <p:oleObj name="Equation" r:id="rId3" imgW="1917360" imgH="1091880" progId="Equation.DSMT4">
                  <p:embed/>
                  <p:pic>
                    <p:nvPicPr>
                      <p:cNvPr id="3074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42" name="Line 46"/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7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08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Computing the Mean Shift</a:t>
            </a:r>
            <a:endParaRPr lang="en-US"/>
          </a:p>
        </p:txBody>
      </p:sp>
      <p:sp>
        <p:nvSpPr>
          <p:cNvPr id="3109" name="Rectangle 107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</p:spTree>
    <p:extLst>
      <p:ext uri="{BB962C8B-B14F-4D97-AF65-F5344CB8AC3E}">
        <p14:creationId xmlns:p14="http://schemas.microsoft.com/office/powerpoint/2010/main" val="1014958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40" grpId="0" animBg="1"/>
      <p:bldP spid="132142" grpId="0" animBg="1"/>
      <p:bldP spid="132151" grpId="0" animBg="1"/>
      <p:bldP spid="13215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2"/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Oval 29"/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Oval 31"/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Oval 33"/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Oval 34"/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Oval 36"/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Oval 37"/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8"/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Oval 39"/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Oval 40"/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Oval 41"/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Oval 42"/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3" name="Oval 43"/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Oval 44"/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5" name="Oval 45"/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6"/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Oval 47"/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Oval 48"/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Oval 49"/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0" name="Oval 50"/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Oval 51"/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2"/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Oval 53"/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4" name="Oval 54"/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5" name="Oval 55"/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6" name="Oval 56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7" name="Oval 57"/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8"/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9" name="Oval 59"/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0" name="Oval 60"/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1" name="Oval 61"/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2" name="Oval 62"/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3" name="Oval 63"/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4" name="Oval 64"/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5" name="Oval 65"/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6" name="Oval 66"/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7" name="Oval 67"/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8" name="Oval 68"/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9" name="Oval 69"/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0" name="Oval 70"/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1" name="Oval 71"/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2" name="Oval 72"/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3" name="Oval 73"/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4" name="Oval 74"/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5" name="Oval 75"/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6" name="Oval 76"/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7" name="Oval 77"/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8" name="Oval 7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39" name="Oval 79"/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0" name="Oval 80"/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1" name="Oval 81"/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2" name="Oval 82"/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3" name="Oval 83"/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4" name="Oval 84"/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5" name="Oval 85"/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6" name="Oval 86"/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7" name="Oval 87"/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8" name="Oval 88"/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9" name="Oval 89"/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0" name="Oval 90"/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1" name="Oval 91"/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239" name="Oval 95"/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0" name="Oval 96"/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1" name="Oval 97"/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2" name="Oval 98"/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3" name="Oval 99"/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4" name="Oval 100"/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5" name="Oval 101"/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6" name="Oval 102"/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7" name="Oval 103"/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8" name="Oval 104"/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49" name="Oval 105"/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0" name="Oval 106"/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1" name="Oval 107"/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2" name="Oval 108"/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3" name="Oval 109"/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4" name="Oval 110"/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5" name="Oval 111"/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256" name="Oval 112"/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2" name="Title 1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Real Modality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2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3300"/>
                </a:solidFill>
              </a:rPr>
              <a:t>Attraction basin:</a:t>
            </a:r>
            <a:r>
              <a:rPr lang="en-US"/>
              <a:t> the region for which all trajectories lead to the same mode</a:t>
            </a:r>
          </a:p>
          <a:p>
            <a:pPr eaLnBrk="1" hangingPunct="1"/>
            <a:r>
              <a:rPr lang="en-US">
                <a:solidFill>
                  <a:srgbClr val="FF3300"/>
                </a:solidFill>
              </a:rPr>
              <a:t>Cluster:</a:t>
            </a:r>
            <a:r>
              <a:rPr lang="en-US"/>
              <a:t> all data points in the attraction basin of a mode</a:t>
            </a:r>
          </a:p>
          <a:p>
            <a:pPr eaLnBrk="1" hangingPunct="1"/>
            <a:endParaRPr lang="en-US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1990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2011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2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991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2009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2010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2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3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4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6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8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0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3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4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7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28"/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cs typeface="Arial" charset="0"/>
              </a:rPr>
              <a:t>Slide by Y. Ukrainitz &amp; B. Sarel</a:t>
            </a:r>
          </a:p>
        </p:txBody>
      </p:sp>
      <p:sp>
        <p:nvSpPr>
          <p:cNvPr id="41989" name="Rectangle 30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Attraction basin</a:t>
            </a:r>
          </a:p>
        </p:txBody>
      </p:sp>
    </p:spTree>
    <p:extLst>
      <p:ext uri="{BB962C8B-B14F-4D97-AF65-F5344CB8AC3E}">
        <p14:creationId xmlns:p14="http://schemas.microsoft.com/office/powerpoint/2010/main" val="3879296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8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/>
              <a:t>Attraction basin</a:t>
            </a:r>
          </a:p>
        </p:txBody>
      </p:sp>
      <p:pic>
        <p:nvPicPr>
          <p:cNvPr id="43011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654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 shift clustering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/>
              <a:t>The mean shift algorithm seeks </a:t>
            </a:r>
            <a:r>
              <a:rPr lang="en-US" i="1"/>
              <a:t>modes</a:t>
            </a:r>
            <a:r>
              <a:rPr lang="en-US"/>
              <a:t> of the given set of points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/>
              <a:t>Choose kernel and bandwidth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/>
              <a:t>For each point: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Center a window on that point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Compute the mean of the data in the search window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Center the search window at the new mean location</a:t>
            </a:r>
          </a:p>
          <a:p>
            <a:pPr marL="1314450" lvl="2" indent="-457200" eaLnBrk="1" hangingPunct="1">
              <a:buFont typeface="Calibri" pitchFamily="34" charset="0"/>
              <a:buAutoNum type="alphaLcParenR"/>
            </a:pPr>
            <a:r>
              <a:rPr lang="en-US"/>
              <a:t>Repeat (b,c) until convergence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/>
              <a:t>Assign points that lead to nearby modes to the same cluster</a:t>
            </a:r>
          </a:p>
          <a:p>
            <a:pPr marL="533400" indent="-533400"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Affine structure from motion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03250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•"/>
              <a:defRPr/>
            </a:pPr>
            <a:r>
              <a:rPr lang="en-US" dirty="0"/>
              <a:t>Given: </a:t>
            </a:r>
            <a:r>
              <a:rPr lang="en-US" i="1" dirty="0"/>
              <a:t>m </a:t>
            </a:r>
            <a:r>
              <a:rPr lang="en-US" dirty="0"/>
              <a:t>images and </a:t>
            </a:r>
            <a:r>
              <a:rPr lang="en-US" i="1" dirty="0"/>
              <a:t>n </a:t>
            </a:r>
            <a:r>
              <a:rPr lang="en-US" dirty="0"/>
              <a:t>tracked features </a:t>
            </a:r>
            <a:r>
              <a:rPr lang="en-US" b="1" dirty="0" err="1"/>
              <a:t>x</a:t>
            </a:r>
            <a:r>
              <a:rPr lang="en-US" i="1" baseline="-25000" dirty="0" err="1"/>
              <a:t>ij</a:t>
            </a:r>
            <a:endParaRPr lang="en-US" i="1" baseline="-25000" dirty="0"/>
          </a:p>
          <a:p>
            <a:pPr>
              <a:buFontTx/>
              <a:buChar char="•"/>
              <a:defRPr/>
            </a:pPr>
            <a:r>
              <a:rPr lang="en-US" dirty="0"/>
              <a:t>For each image </a:t>
            </a:r>
            <a:r>
              <a:rPr lang="en-US" i="1" dirty="0" err="1"/>
              <a:t>i</a:t>
            </a:r>
            <a:r>
              <a:rPr lang="en-US" i="1" dirty="0"/>
              <a:t>, c</a:t>
            </a:r>
            <a:r>
              <a:rPr lang="en-US" dirty="0"/>
              <a:t>enter the feature coordinates</a:t>
            </a:r>
          </a:p>
          <a:p>
            <a:pPr>
              <a:buFontTx/>
              <a:buChar char="•"/>
              <a:defRPr/>
            </a:pPr>
            <a:r>
              <a:rPr lang="en-US" dirty="0"/>
              <a:t>Construct a 2</a:t>
            </a:r>
            <a:r>
              <a:rPr lang="en-US" i="1" dirty="0"/>
              <a:t>m </a:t>
            </a:r>
            <a:r>
              <a:rPr lang="en-US" dirty="0">
                <a:cs typeface="Arial" pitchFamily="34" charset="0"/>
              </a:rPr>
              <a:t>×</a:t>
            </a:r>
            <a:r>
              <a:rPr lang="en-US" dirty="0"/>
              <a:t> </a:t>
            </a:r>
            <a:r>
              <a:rPr lang="en-US" i="1" dirty="0"/>
              <a:t>n </a:t>
            </a:r>
            <a:r>
              <a:rPr lang="en-US" dirty="0"/>
              <a:t>measurement matrix </a:t>
            </a:r>
            <a:r>
              <a:rPr lang="en-US" b="1" dirty="0"/>
              <a:t>D</a:t>
            </a:r>
            <a:r>
              <a:rPr lang="en-US" dirty="0"/>
              <a:t>:</a:t>
            </a:r>
          </a:p>
          <a:p>
            <a:pPr lvl="1">
              <a:defRPr/>
            </a:pPr>
            <a:r>
              <a:rPr lang="en-US" dirty="0"/>
              <a:t>Column </a:t>
            </a:r>
            <a:r>
              <a:rPr lang="en-US" i="1" dirty="0"/>
              <a:t>j </a:t>
            </a:r>
            <a:r>
              <a:rPr lang="en-US" dirty="0"/>
              <a:t>contains the projection of point </a:t>
            </a:r>
            <a:r>
              <a:rPr lang="en-US" i="1" dirty="0"/>
              <a:t>j </a:t>
            </a:r>
            <a:r>
              <a:rPr lang="en-US" dirty="0"/>
              <a:t>in all views</a:t>
            </a:r>
          </a:p>
          <a:p>
            <a:pPr lvl="1">
              <a:defRPr/>
            </a:pPr>
            <a:r>
              <a:rPr lang="en-US" dirty="0"/>
              <a:t>Row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contains one coordinate of the projections of all the </a:t>
            </a:r>
            <a:r>
              <a:rPr lang="en-US" i="1" dirty="0"/>
              <a:t>n </a:t>
            </a:r>
            <a:r>
              <a:rPr lang="en-US" dirty="0"/>
              <a:t>points in image </a:t>
            </a:r>
            <a:r>
              <a:rPr lang="en-US" i="1" dirty="0" err="1"/>
              <a:t>i</a:t>
            </a:r>
            <a:endParaRPr lang="en-US" i="1" dirty="0"/>
          </a:p>
          <a:p>
            <a:pPr>
              <a:buFontTx/>
              <a:buChar char="•"/>
              <a:defRPr/>
            </a:pPr>
            <a:r>
              <a:rPr lang="en-US" dirty="0"/>
              <a:t>Factorize </a:t>
            </a:r>
            <a:r>
              <a:rPr lang="en-US" b="1" dirty="0"/>
              <a:t>D</a:t>
            </a:r>
            <a:r>
              <a:rPr lang="en-US" dirty="0"/>
              <a:t>:</a:t>
            </a:r>
          </a:p>
          <a:p>
            <a:pPr lvl="1">
              <a:defRPr/>
            </a:pPr>
            <a:r>
              <a:rPr lang="en-US" dirty="0"/>
              <a:t>Compute SVD: </a:t>
            </a:r>
            <a:r>
              <a:rPr lang="en-US" b="1" dirty="0"/>
              <a:t>D </a:t>
            </a:r>
            <a:r>
              <a:rPr lang="en-US" dirty="0"/>
              <a:t>=</a:t>
            </a:r>
            <a:r>
              <a:rPr lang="en-US" b="1" dirty="0"/>
              <a:t> U W V</a:t>
            </a:r>
            <a:r>
              <a:rPr lang="en-US" b="1" baseline="30000" dirty="0"/>
              <a:t>T</a:t>
            </a:r>
          </a:p>
          <a:p>
            <a:pPr lvl="1">
              <a:defRPr/>
            </a:pPr>
            <a:r>
              <a:rPr lang="en-US" dirty="0"/>
              <a:t>Create </a:t>
            </a:r>
            <a:r>
              <a:rPr lang="en-US" b="1" dirty="0"/>
              <a:t>U</a:t>
            </a:r>
            <a:r>
              <a:rPr lang="en-US" baseline="-25000" dirty="0"/>
              <a:t>3</a:t>
            </a:r>
            <a:r>
              <a:rPr lang="en-US" dirty="0"/>
              <a:t> by taking the first 3 columns of </a:t>
            </a:r>
            <a:r>
              <a:rPr lang="en-US" b="1" dirty="0"/>
              <a:t>U</a:t>
            </a:r>
          </a:p>
          <a:p>
            <a:pPr lvl="1">
              <a:defRPr/>
            </a:pPr>
            <a:r>
              <a:rPr lang="en-US" dirty="0"/>
              <a:t>Create </a:t>
            </a:r>
            <a:r>
              <a:rPr lang="en-US" b="1" dirty="0"/>
              <a:t>V</a:t>
            </a:r>
            <a:r>
              <a:rPr lang="en-US" baseline="-25000" dirty="0"/>
              <a:t>3</a:t>
            </a:r>
            <a:r>
              <a:rPr lang="en-US" dirty="0"/>
              <a:t> by taking the first 3 columns of </a:t>
            </a:r>
            <a:r>
              <a:rPr lang="en-US" b="1" dirty="0"/>
              <a:t>V</a:t>
            </a:r>
          </a:p>
          <a:p>
            <a:pPr lvl="1">
              <a:defRPr/>
            </a:pPr>
            <a:r>
              <a:rPr lang="en-US" dirty="0"/>
              <a:t>Create </a:t>
            </a:r>
            <a:r>
              <a:rPr lang="en-US" b="1" dirty="0"/>
              <a:t>W</a:t>
            </a:r>
            <a:r>
              <a:rPr lang="en-US" baseline="-25000" dirty="0"/>
              <a:t>3</a:t>
            </a:r>
            <a:r>
              <a:rPr lang="en-US" dirty="0"/>
              <a:t> by taking the upper left 3 </a:t>
            </a:r>
            <a:r>
              <a:rPr lang="en-US" dirty="0">
                <a:cs typeface="Arial" pitchFamily="34" charset="0"/>
              </a:rPr>
              <a:t>×</a:t>
            </a:r>
            <a:r>
              <a:rPr lang="en-US" dirty="0"/>
              <a:t> 3 block of</a:t>
            </a:r>
            <a:r>
              <a:rPr lang="en-US" i="1" dirty="0"/>
              <a:t> </a:t>
            </a:r>
            <a:r>
              <a:rPr lang="en-US" b="1" dirty="0"/>
              <a:t>W</a:t>
            </a:r>
          </a:p>
          <a:p>
            <a:pPr>
              <a:buFontTx/>
              <a:buChar char="•"/>
              <a:defRPr/>
            </a:pPr>
            <a:r>
              <a:rPr lang="en-US" dirty="0"/>
              <a:t>Create the motion (affine) and shape (3D) matrices:</a:t>
            </a:r>
          </a:p>
          <a:p>
            <a:pPr marL="457200" lvl="1" indent="0">
              <a:buNone/>
              <a:defRPr/>
            </a:pPr>
            <a:r>
              <a:rPr lang="en-US" b="1" dirty="0"/>
              <a:t>	A</a:t>
            </a:r>
            <a:r>
              <a:rPr lang="en-US" dirty="0"/>
              <a:t> = </a:t>
            </a:r>
            <a:r>
              <a:rPr lang="en-US" b="1" dirty="0"/>
              <a:t>U</a:t>
            </a:r>
            <a:r>
              <a:rPr lang="en-US" baseline="-25000" dirty="0"/>
              <a:t>3</a:t>
            </a:r>
            <a:r>
              <a:rPr lang="en-US" b="1" dirty="0"/>
              <a:t>W</a:t>
            </a:r>
            <a:r>
              <a:rPr lang="en-US" baseline="-25000" dirty="0"/>
              <a:t>3</a:t>
            </a:r>
            <a:r>
              <a:rPr lang="en-US" baseline="30000" dirty="0"/>
              <a:t>½  </a:t>
            </a:r>
            <a:r>
              <a:rPr lang="en-US" dirty="0"/>
              <a:t>and </a:t>
            </a:r>
            <a:r>
              <a:rPr lang="en-US" b="1" dirty="0"/>
              <a:t>S</a:t>
            </a:r>
            <a:r>
              <a:rPr lang="en-US" dirty="0"/>
              <a:t> = </a:t>
            </a:r>
            <a:r>
              <a:rPr lang="en-US" b="1" dirty="0"/>
              <a:t>W</a:t>
            </a:r>
            <a:r>
              <a:rPr lang="en-US" baseline="-25000" dirty="0"/>
              <a:t>3</a:t>
            </a:r>
            <a:r>
              <a:rPr lang="en-US" baseline="30000" dirty="0"/>
              <a:t>½</a:t>
            </a:r>
            <a:r>
              <a:rPr lang="en-US" dirty="0"/>
              <a:t> </a:t>
            </a:r>
            <a:r>
              <a:rPr lang="en-US" b="1" dirty="0"/>
              <a:t>V</a:t>
            </a:r>
            <a:r>
              <a:rPr lang="en-US" baseline="-25000" dirty="0"/>
              <a:t>3</a:t>
            </a:r>
            <a:r>
              <a:rPr lang="en-US" baseline="30000" dirty="0"/>
              <a:t>T</a:t>
            </a:r>
            <a:endParaRPr lang="en-US" dirty="0"/>
          </a:p>
          <a:p>
            <a:pPr>
              <a:buFontTx/>
              <a:buChar char="•"/>
              <a:defRPr/>
            </a:pPr>
            <a:r>
              <a:rPr lang="en-US" dirty="0"/>
              <a:t>Eliminate affine ambiguity</a:t>
            </a:r>
          </a:p>
          <a:p>
            <a:pPr lvl="1">
              <a:buFontTx/>
              <a:buChar char="•"/>
              <a:defRPr/>
            </a:pPr>
            <a:r>
              <a:rPr lang="en-US" dirty="0"/>
              <a:t>Solve </a:t>
            </a:r>
            <a:r>
              <a:rPr lang="en-US" b="1" dirty="0"/>
              <a:t>L = CC</a:t>
            </a:r>
            <a:r>
              <a:rPr lang="en-US" b="1" baseline="30000" dirty="0"/>
              <a:t>T </a:t>
            </a:r>
            <a:r>
              <a:rPr lang="en-US" dirty="0"/>
              <a:t>using</a:t>
            </a:r>
            <a:r>
              <a:rPr lang="en-US" b="1" dirty="0"/>
              <a:t> </a:t>
            </a:r>
            <a:r>
              <a:rPr lang="en-US" dirty="0"/>
              <a:t>metric constraints</a:t>
            </a:r>
          </a:p>
          <a:p>
            <a:pPr lvl="1">
              <a:buFontTx/>
              <a:buChar char="•"/>
              <a:defRPr/>
            </a:pPr>
            <a:r>
              <a:rPr lang="en-US" dirty="0"/>
              <a:t>Solve </a:t>
            </a:r>
            <a:r>
              <a:rPr lang="en-US" b="1" dirty="0"/>
              <a:t>C</a:t>
            </a:r>
            <a:r>
              <a:rPr lang="zh-TW" altLang="en-US" b="1" dirty="0"/>
              <a:t> </a:t>
            </a:r>
            <a:r>
              <a:rPr lang="en-US" altLang="zh-TW" dirty="0"/>
              <a:t>using </a:t>
            </a:r>
            <a:r>
              <a:rPr lang="en-US" altLang="zh-TW" dirty="0" err="1"/>
              <a:t>Cholesky</a:t>
            </a:r>
            <a:r>
              <a:rPr lang="en-US" altLang="zh-TW" dirty="0"/>
              <a:t> decomposition</a:t>
            </a:r>
          </a:p>
          <a:p>
            <a:pPr lvl="1">
              <a:buFontTx/>
              <a:buChar char="•"/>
              <a:defRPr/>
            </a:pPr>
            <a:r>
              <a:rPr lang="en-US" dirty="0"/>
              <a:t>Update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X: A = AC, S = C</a:t>
            </a:r>
            <a:r>
              <a:rPr lang="en-US" b="1" baseline="30000" dirty="0"/>
              <a:t>-1</a:t>
            </a:r>
            <a:r>
              <a:rPr lang="en-US" b="1" dirty="0"/>
              <a:t>S</a:t>
            </a:r>
            <a:endParaRPr lang="en-US" dirty="0"/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7777163" y="6583362"/>
            <a:ext cx="14192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M. Hebert</a:t>
            </a:r>
          </a:p>
        </p:txBody>
      </p:sp>
    </p:spTree>
    <p:extLst>
      <p:ext uri="{BB962C8B-B14F-4D97-AF65-F5344CB8AC3E}">
        <p14:creationId xmlns:p14="http://schemas.microsoft.com/office/powerpoint/2010/main" val="40691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0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sz="2000" dirty="0"/>
              <a:t>Compute features for each pixel (color, gradients, texture, </a:t>
            </a:r>
            <a:r>
              <a:rPr lang="en-US" sz="2000" dirty="0" err="1"/>
              <a:t>etc</a:t>
            </a:r>
            <a:r>
              <a:rPr lang="en-US" sz="2000" dirty="0"/>
              <a:t>); also store each pixel’s position</a:t>
            </a:r>
          </a:p>
          <a:p>
            <a:pPr marL="533400" indent="-533400" eaLnBrk="1" hangingPunct="1"/>
            <a:r>
              <a:rPr lang="en-US" sz="2000" dirty="0"/>
              <a:t>Set kernel size for features </a:t>
            </a:r>
            <a:r>
              <a:rPr lang="en-US" sz="2000" dirty="0" err="1"/>
              <a:t>K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 and position K</a:t>
            </a:r>
            <a:r>
              <a:rPr lang="en-US" sz="2000" baseline="-25000" dirty="0"/>
              <a:t>s</a:t>
            </a:r>
            <a:endParaRPr lang="en-US" sz="2000" dirty="0"/>
          </a:p>
          <a:p>
            <a:pPr marL="533400" indent="-533400" eaLnBrk="1" hangingPunct="1"/>
            <a:r>
              <a:rPr lang="en-US" sz="2000" dirty="0"/>
              <a:t>Initialize windows at individual pixel locations</a:t>
            </a:r>
          </a:p>
          <a:p>
            <a:pPr marL="533400" indent="-533400" eaLnBrk="1" hangingPunct="1"/>
            <a:r>
              <a:rPr lang="en-US" sz="2000" dirty="0"/>
              <a:t>Perform mean shift for each window until convergence</a:t>
            </a:r>
          </a:p>
          <a:p>
            <a:pPr marL="533400" indent="-533400" eaLnBrk="1" hangingPunct="1"/>
            <a:r>
              <a:rPr lang="en-US" sz="2000" dirty="0"/>
              <a:t>Merge modes that are within width of </a:t>
            </a:r>
            <a:r>
              <a:rPr lang="en-US" sz="2000" dirty="0" err="1"/>
              <a:t>K</a:t>
            </a:r>
            <a:r>
              <a:rPr lang="en-US" sz="2000" baseline="-25000" dirty="0" err="1"/>
              <a:t>f</a:t>
            </a:r>
            <a:r>
              <a:rPr lang="en-US" sz="2000" baseline="-25000" dirty="0"/>
              <a:t> </a:t>
            </a:r>
            <a:r>
              <a:rPr lang="en-US" sz="2000" dirty="0"/>
              <a:t> and K</a:t>
            </a:r>
            <a:r>
              <a:rPr lang="en-US" sz="2000" baseline="-25000" dirty="0"/>
              <a:t>s</a:t>
            </a:r>
            <a:endParaRPr lang="en-US" sz="2000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Segmentation by Mean Shift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2766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625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negoiu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 descr="camp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campus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negoi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cs typeface="Arial" charset="0"/>
              </a:rPr>
              <a:t>http://www.caip.rutgers.edu/~comanici/MSPAMI/msPamiResults.html</a:t>
            </a:r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Mean shift segmentation results</a:t>
            </a:r>
          </a:p>
        </p:txBody>
      </p:sp>
    </p:spTree>
    <p:extLst>
      <p:ext uri="{BB962C8B-B14F-4D97-AF65-F5344CB8AC3E}">
        <p14:creationId xmlns:p14="http://schemas.microsoft.com/office/powerpoint/2010/main" val="3168199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3"/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>
                <a:hlinkClick r:id="rId4"/>
              </a:rPr>
              <a:t>http://www.caip.rutgers.edu/~comanici/MSPAMI/msPamiResults.html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08107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Mean-shift: other issues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Speedups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Binned estimation – replace points within some “bin” by point at center with mass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Fast search of neighbors – e.g., k-d tree or approximate NN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Update all windows in each iteration (faster convergence)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Other tricks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Use </a:t>
            </a:r>
            <a:r>
              <a:rPr lang="en-US" dirty="0" err="1"/>
              <a:t>kNN</a:t>
            </a:r>
            <a:r>
              <a:rPr lang="en-US" dirty="0"/>
              <a:t> to determine window sizes adaptively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Lots of theoretical support</a:t>
            </a:r>
          </a:p>
          <a:p>
            <a:pPr lvl="1">
              <a:buFont typeface="Arial" pitchFamily="34" charset="0"/>
              <a:buNone/>
              <a:defRPr/>
            </a:pPr>
            <a:r>
              <a:rPr lang="en-US" dirty="0">
                <a:cs typeface="Arial" pitchFamily="34" charset="0"/>
              </a:rPr>
              <a:t>	</a:t>
            </a:r>
            <a:r>
              <a:rPr lang="en-US" sz="2400" dirty="0">
                <a:cs typeface="Arial" pitchFamily="34" charset="0"/>
              </a:rPr>
              <a:t>D. </a:t>
            </a:r>
            <a:r>
              <a:rPr lang="en-US" sz="2400" dirty="0" err="1">
                <a:cs typeface="Arial" pitchFamily="34" charset="0"/>
              </a:rPr>
              <a:t>Comaniciu</a:t>
            </a:r>
            <a:r>
              <a:rPr lang="en-US" sz="2400" dirty="0">
                <a:cs typeface="Arial" pitchFamily="34" charset="0"/>
              </a:rPr>
              <a:t> and P. Meer, Mean Shift: A Robust Approach toward Feature Space Analysis, PAMI 2002. </a:t>
            </a:r>
          </a:p>
          <a:p>
            <a:pPr lvl="1">
              <a:buFont typeface="Arial" pitchFamily="34" charset="0"/>
              <a:buNone/>
              <a:defRPr/>
            </a:pPr>
            <a:endParaRPr lang="en-US" dirty="0">
              <a:cs typeface="Arial" pitchFamily="34" charset="0"/>
            </a:endParaRPr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30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Mean shift pros and cons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5626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800" dirty="0"/>
              <a:t>Pros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Good general-purpose segmentation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Flexible in number and shape of regions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Robust to outliers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General mode-finding algorithm (useful for other problems such as finding most common surface </a:t>
            </a:r>
            <a:r>
              <a:rPr lang="en-US" sz="2400" dirty="0" err="1"/>
              <a:t>normals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Cons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Have to choose kernel size in advance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Not suitable for high-dimensional features</a:t>
            </a:r>
          </a:p>
          <a:p>
            <a:pPr eaLnBrk="1" hangingPunct="1">
              <a:lnSpc>
                <a:spcPct val="120000"/>
              </a:lnSpc>
            </a:pPr>
            <a:r>
              <a:rPr lang="en-US" sz="2800" dirty="0"/>
              <a:t>When to use it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Oversegmentation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Multiple segmentations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sz="2400" dirty="0"/>
              <a:t>Tracking, clustering, filtering applications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sz="2000" dirty="0"/>
              <a:t>D. </a:t>
            </a:r>
            <a:r>
              <a:rPr lang="en-US" sz="2000" dirty="0" err="1"/>
              <a:t>Comaniciu</a:t>
            </a:r>
            <a:r>
              <a:rPr lang="en-US" sz="2000" dirty="0"/>
              <a:t>, V. Ramesh, P. Meer: </a:t>
            </a:r>
            <a:r>
              <a:rPr lang="en-US" sz="2000" i="1" dirty="0">
                <a:hlinkClick r:id="rId3"/>
              </a:rPr>
              <a:t>Real-Time Tracking of Non-Rigid Objects using Mean Shift</a:t>
            </a:r>
            <a:r>
              <a:rPr lang="en-US" sz="2000" dirty="0"/>
              <a:t>, </a:t>
            </a:r>
            <a:r>
              <a:rPr lang="en-US" sz="2000" i="1" dirty="0"/>
              <a:t>Best Paper Award</a:t>
            </a:r>
            <a:r>
              <a:rPr lang="en-US" sz="2000" dirty="0"/>
              <a:t>, IEEE Conf. Computer Vision and Pattern Recognition (CVPR'00), Hilton Head Island, South Carolina, Vol. 2, 142-149, 2000 </a:t>
            </a:r>
          </a:p>
        </p:txBody>
      </p:sp>
    </p:spTree>
    <p:extLst>
      <p:ext uri="{BB962C8B-B14F-4D97-AF65-F5344CB8AC3E}">
        <p14:creationId xmlns:p14="http://schemas.microsoft.com/office/powerpoint/2010/main" val="32985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Nicely written mean-shift explanation (with math)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1600" dirty="0">
                <a:hlinkClick r:id="rId2"/>
              </a:rPr>
              <a:t>http://saravananthirumuruganathan.wordpress.com/2010/04/01/introduction-to-mean-shift-algorithm/</a:t>
            </a:r>
            <a:endParaRPr lang="en-US" sz="16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Includes .m code for mean-shift clustering</a:t>
            </a:r>
          </a:p>
          <a:p>
            <a:pPr marL="457200" lvl="1" indent="0">
              <a:buNone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Mean-shift paper by </a:t>
            </a:r>
            <a:r>
              <a:rPr lang="en-US" dirty="0" err="1"/>
              <a:t>Comaniciu</a:t>
            </a:r>
            <a:r>
              <a:rPr lang="en-US" dirty="0"/>
              <a:t> and Meer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000" dirty="0">
                <a:hlinkClick r:id="rId3"/>
              </a:rPr>
              <a:t>http://www.caip.rutgers.edu/~comanici/Papers/MsRobustApproach.pdf</a:t>
            </a:r>
            <a:endParaRPr lang="en-US" sz="2000" dirty="0"/>
          </a:p>
          <a:p>
            <a:pPr>
              <a:buFont typeface="Arial" pitchFamily="34" charset="0"/>
              <a:buNone/>
              <a:defRPr/>
            </a:pPr>
            <a:endParaRPr lang="en-US" sz="2000" dirty="0"/>
          </a:p>
          <a:p>
            <a:pPr>
              <a:buFont typeface="Arial" pitchFamily="34" charset="0"/>
              <a:buNone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Adaptive mean shift in higher dimensions</a:t>
            </a:r>
          </a:p>
          <a:p>
            <a:pPr>
              <a:buFont typeface="Arial" pitchFamily="34" charset="0"/>
              <a:buNone/>
              <a:defRPr/>
            </a:pPr>
            <a:r>
              <a:rPr lang="en-US" sz="2400" i="1" dirty="0">
                <a:hlinkClick r:id="rId4"/>
              </a:rPr>
              <a:t>http://mis.hevra.haifa.ac.il/~ishimshoni/papers/chap9.pdf</a:t>
            </a:r>
            <a:endParaRPr lang="en-US" sz="2400" i="1" dirty="0"/>
          </a:p>
          <a:p>
            <a:pPr>
              <a:buFont typeface="Arial" pitchFamily="34" charset="0"/>
              <a:buNone/>
              <a:defRPr/>
            </a:pPr>
            <a:endParaRPr lang="en-US" sz="2400" i="1" dirty="0"/>
          </a:p>
          <a:p>
            <a:pPr>
              <a:buFont typeface="Arial" pitchFamily="34" charset="0"/>
              <a:buChar char="•"/>
              <a:defRPr/>
            </a:pPr>
            <a:endParaRPr lang="en-US" sz="2800" dirty="0"/>
          </a:p>
          <a:p>
            <a:pPr>
              <a:buFont typeface="Arial" pitchFamily="34" charset="0"/>
              <a:buNone/>
              <a:defRPr/>
            </a:pPr>
            <a:endParaRPr lang="en-US" sz="1400" dirty="0"/>
          </a:p>
          <a:p>
            <a:pPr>
              <a:buFont typeface="Arial" pitchFamily="34" charset="0"/>
              <a:buNone/>
              <a:defRPr/>
            </a:pPr>
            <a:endParaRPr lang="en-US" sz="2800" i="1" dirty="0"/>
          </a:p>
          <a:p>
            <a:pPr>
              <a:buFont typeface="Arial" pitchFamily="34" charset="0"/>
              <a:buNone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0469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Superpixel</a:t>
            </a:r>
            <a:r>
              <a:rPr lang="en-US" dirty="0"/>
              <a:t>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divide the image into a large number of regions, such that each regions lie within object boundaries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Watershed</a:t>
            </a:r>
          </a:p>
          <a:p>
            <a:pPr lvl="1"/>
            <a:r>
              <a:rPr lang="en-US" dirty="0" err="1"/>
              <a:t>Felzenszwalb</a:t>
            </a:r>
            <a:r>
              <a:rPr lang="en-US" dirty="0"/>
              <a:t> and </a:t>
            </a:r>
            <a:r>
              <a:rPr lang="en-US" dirty="0" err="1"/>
              <a:t>Huttenlocher</a:t>
            </a:r>
            <a:r>
              <a:rPr lang="en-US" dirty="0"/>
              <a:t> graph-based</a:t>
            </a:r>
          </a:p>
          <a:p>
            <a:pPr lvl="1"/>
            <a:r>
              <a:rPr lang="en-US" dirty="0" err="1"/>
              <a:t>Turbopixels</a:t>
            </a:r>
            <a:endParaRPr lang="en-US" dirty="0"/>
          </a:p>
          <a:p>
            <a:pPr lvl="1"/>
            <a:r>
              <a:rPr lang="en-US" dirty="0"/>
              <a:t>SLIC</a:t>
            </a:r>
          </a:p>
        </p:txBody>
      </p:sp>
    </p:spTree>
    <p:extLst>
      <p:ext uri="{BB962C8B-B14F-4D97-AF65-F5344CB8AC3E}">
        <p14:creationId xmlns:p14="http://schemas.microsoft.com/office/powerpoint/2010/main" val="1310167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Watershed algorithm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89" y="1176997"/>
            <a:ext cx="3815821" cy="528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428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Watershed segmentation</a:t>
            </a:r>
          </a:p>
        </p:txBody>
      </p:sp>
      <p:pic>
        <p:nvPicPr>
          <p:cNvPr id="51203" name="Picture 2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3" y="1325562"/>
            <a:ext cx="2759074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 descr="C:\Documents and Settings\Derek Hoiem\My Documents\Classes\Spring10 - Computer Vision\figs\7\lena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325562"/>
            <a:ext cx="2759075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1325562"/>
            <a:ext cx="2759074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/>
          <p:cNvSpPr txBox="1">
            <a:spLocks noChangeArrowheads="1"/>
          </p:cNvSpPr>
          <p:nvPr/>
        </p:nvSpPr>
        <p:spPr bwMode="auto">
          <a:xfrm>
            <a:off x="1086458" y="4122995"/>
            <a:ext cx="890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Image</a:t>
            </a: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>
            <a:off x="4262924" y="4122995"/>
            <a:ext cx="10785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Gradient</a:t>
            </a:r>
          </a:p>
        </p:txBody>
      </p:sp>
      <p:sp>
        <p:nvSpPr>
          <p:cNvPr id="51208" name="TextBox 8"/>
          <p:cNvSpPr txBox="1">
            <a:spLocks noChangeArrowheads="1"/>
          </p:cNvSpPr>
          <p:nvPr/>
        </p:nvSpPr>
        <p:spPr bwMode="auto">
          <a:xfrm>
            <a:off x="6377195" y="4122995"/>
            <a:ext cx="25618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Watershed boundaries</a:t>
            </a:r>
          </a:p>
        </p:txBody>
      </p:sp>
      <p:pic>
        <p:nvPicPr>
          <p:cNvPr id="51210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00" t="15057" r="27680" b="41465"/>
          <a:stretch/>
        </p:blipFill>
        <p:spPr bwMode="auto">
          <a:xfrm>
            <a:off x="3604260" y="4484688"/>
            <a:ext cx="2395852" cy="237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913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Meyer’s watershed segmentation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1578820"/>
            <a:ext cx="7886700" cy="4598143"/>
          </a:xfrm>
        </p:spPr>
        <p:txBody>
          <a:bodyPr>
            <a:normAutofit/>
          </a:bodyPr>
          <a:lstStyle/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Choose local minima as region seeds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Add neighbors to priority queue, sorted by value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Take top priority pixel from queue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If all labeled neighbors have same label, assign that label to pixel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Add all non-marked neighbors to queue</a:t>
            </a:r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Repeat step 3 until finished (all remaining pixels in queue are on the boundary)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7332663" y="6396038"/>
            <a:ext cx="181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/>
              <a:t>Meyer 1991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61867" y="5653088"/>
            <a:ext cx="5535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dirty="0" err="1"/>
              <a:t>Matlab</a:t>
            </a:r>
            <a:r>
              <a:rPr lang="en-US" sz="2800" dirty="0"/>
              <a:t>: </a:t>
            </a:r>
            <a:r>
              <a:rPr lang="en-US" sz="2800" dirty="0" err="1"/>
              <a:t>seg</a:t>
            </a:r>
            <a:r>
              <a:rPr lang="en-US" sz="2800" dirty="0"/>
              <a:t> = watershed(</a:t>
            </a:r>
            <a:r>
              <a:rPr lang="en-US" sz="2800" dirty="0" err="1"/>
              <a:t>bnd_im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877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Multi-view stereo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64569"/>
            <a:ext cx="868680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8951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5" descr="C:\Documents and Settings\Derek Hoiem\My Documents\Classes\Spring10 - Computer Vision\figs\8\lena_watersh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4" descr="C:\Documents and Settings\Derek Hoiem\My Documents\Classes\Spring10 - Computer Vision\figs\8\lena_gr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trick</a:t>
            </a:r>
          </a:p>
        </p:txBody>
      </p:sp>
      <p:sp>
        <p:nvSpPr>
          <p:cNvPr id="53253" name="Content Placeholder 2"/>
          <p:cNvSpPr>
            <a:spLocks noGrp="1"/>
          </p:cNvSpPr>
          <p:nvPr>
            <p:ph idx="1"/>
          </p:nvPr>
        </p:nvSpPr>
        <p:spPr>
          <a:xfrm>
            <a:off x="628650" y="998806"/>
            <a:ext cx="7886700" cy="5178157"/>
          </a:xfrm>
        </p:spPr>
        <p:txBody>
          <a:bodyPr/>
          <a:lstStyle/>
          <a:p>
            <a:r>
              <a:rPr lang="en-US" sz="2800" dirty="0"/>
              <a:t>Use Gaussian or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Watershed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/>
              <a:t>Use as a starting point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Ultrametric</a:t>
            </a:r>
            <a:r>
              <a:rPr lang="en-US" dirty="0"/>
              <a:t> contour map (</a:t>
            </a:r>
            <a:r>
              <a:rPr lang="en-US" dirty="0" err="1"/>
              <a:t>Arbelaez</a:t>
            </a:r>
            <a:r>
              <a:rPr lang="en-US" dirty="0"/>
              <a:t> 2006)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Works with any soft boundaries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err="1"/>
              <a:t>Pb</a:t>
            </a:r>
            <a:r>
              <a:rPr lang="en-US" dirty="0"/>
              <a:t> (w/o non-max suppression)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Canny (w/o non-max suppression)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Etc.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>
              <a:buFont typeface="Arial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15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Watershed 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25563"/>
            <a:ext cx="7886700" cy="4851400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Pros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Fast (&lt; 1 sec for 512x512 image)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Preserves boundaries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Cons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Only as good as the soft boundaries (which may be slow to compute)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Not easy to get variety of regions for multiple segmentations</a:t>
            </a:r>
          </a:p>
          <a:p>
            <a:pPr marL="457200" lvl="1" indent="0">
              <a:buNone/>
              <a:defRPr/>
            </a:pPr>
            <a:endParaRPr lang="en-US" dirty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Usage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Good algorithm for </a:t>
            </a:r>
            <a:r>
              <a:rPr lang="en-US" dirty="0" err="1"/>
              <a:t>superpixels</a:t>
            </a:r>
            <a:r>
              <a:rPr lang="en-US" dirty="0"/>
              <a:t>, hierarchical segmentation</a:t>
            </a:r>
          </a:p>
        </p:txBody>
      </p:sp>
    </p:spTree>
    <p:extLst>
      <p:ext uri="{BB962C8B-B14F-4D97-AF65-F5344CB8AC3E}">
        <p14:creationId xmlns:p14="http://schemas.microsoft.com/office/powerpoint/2010/main" val="180871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Felzenszwalb and </a:t>
            </a:r>
            <a:r>
              <a:rPr lang="en-US" dirty="0" err="1"/>
              <a:t>Huttenlocher</a:t>
            </a:r>
            <a:r>
              <a:rPr lang="en-US" dirty="0"/>
              <a:t>: Graph-Based Segmentation</a:t>
            </a:r>
          </a:p>
        </p:txBody>
      </p:sp>
      <p:pic>
        <p:nvPicPr>
          <p:cNvPr id="106498" name="Picture 2" descr="http://www.cs.brown.edu/~pff/segment/beac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http://www.cs.brown.edu/~pff/segment/beach-se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0" y="198120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2" name="Picture 6" descr="http://www.cs.brown.edu/~pff/segment/grai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990344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4" name="Picture 8" descr="http://www.cs.brown.edu/~pff/segment/grain-se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45" y="4038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" y="5033772"/>
            <a:ext cx="49744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Good for thin regions</a:t>
            </a:r>
          </a:p>
          <a:p>
            <a:r>
              <a:rPr lang="en-US" dirty="0"/>
              <a:t>+ Fast</a:t>
            </a:r>
          </a:p>
          <a:p>
            <a:r>
              <a:rPr lang="en-US" dirty="0"/>
              <a:t>+ Easy to control coarseness of segmentations</a:t>
            </a:r>
          </a:p>
          <a:p>
            <a:r>
              <a:rPr lang="en-US" dirty="0"/>
              <a:t>+ Can include both large and small regions</a:t>
            </a:r>
          </a:p>
          <a:p>
            <a:r>
              <a:rPr lang="en-US" dirty="0"/>
              <a:t> - Often creates regions with strange shapes</a:t>
            </a:r>
          </a:p>
          <a:p>
            <a:r>
              <a:rPr lang="en-US" dirty="0"/>
              <a:t> - Sometimes makes very large errors</a:t>
            </a:r>
          </a:p>
        </p:txBody>
      </p:sp>
      <p:sp>
        <p:nvSpPr>
          <p:cNvPr id="5" name="Rectangle 4"/>
          <p:cNvSpPr/>
          <p:nvPr/>
        </p:nvSpPr>
        <p:spPr>
          <a:xfrm>
            <a:off x="865632" y="1295168"/>
            <a:ext cx="6361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400" dirty="0">
                <a:hlinkClick r:id="rId6"/>
              </a:rPr>
              <a:t>http://www.cs.brown.edu/~pff/segment/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105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 Pixels: </a:t>
            </a:r>
            <a:r>
              <a:rPr lang="en-US" dirty="0" err="1"/>
              <a:t>Levinstein</a:t>
            </a:r>
            <a:r>
              <a:rPr lang="en-US" dirty="0"/>
              <a:t> et al. 2009</a:t>
            </a:r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85" y="1905000"/>
            <a:ext cx="6985864" cy="4672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762000"/>
            <a:ext cx="653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http://www.cs.toronto.edu/~kyros/pubs/09.pami.turbopixels.pdf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371910"/>
            <a:ext cx="8561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Tries to preserve boundaries like watershed but to produce more regular regions</a:t>
            </a:r>
          </a:p>
        </p:txBody>
      </p:sp>
    </p:spTree>
    <p:extLst>
      <p:ext uri="{BB962C8B-B14F-4D97-AF65-F5344CB8AC3E}">
        <p14:creationId xmlns:p14="http://schemas.microsoft.com/office/powerpoint/2010/main" val="4276265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   </a:t>
            </a:r>
            <a:r>
              <a:rPr lang="en-US" sz="2400" dirty="0"/>
              <a:t>(</a:t>
            </a:r>
            <a:r>
              <a:rPr lang="en-US" sz="2400" dirty="0" err="1"/>
              <a:t>Achanta</a:t>
            </a:r>
            <a:r>
              <a:rPr lang="en-US" sz="2400" dirty="0"/>
              <a:t> et al. PAMI 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455975"/>
            <a:ext cx="5029201" cy="530355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Initialize cluster centers on pixel grid in steps S</a:t>
            </a:r>
          </a:p>
          <a:p>
            <a:pPr marL="400050" lvl="1" indent="0">
              <a:buNone/>
            </a:pPr>
            <a:r>
              <a:rPr lang="en-US" dirty="0"/>
              <a:t>- Features: Lab color, x-y position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Move centers to position in 3x3 window with smallest gradient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each pixel to cluster center within 2S pixel distance and assign to nearest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Recompute</a:t>
            </a:r>
            <a:r>
              <a:rPr lang="en-US" dirty="0"/>
              <a:t> cluster centers as mean color/position of pixels belonging to each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Stop when residual error is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408" y="805934"/>
            <a:ext cx="760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http://infoscience.epfl.ch/record/177415/files/Superpixel_PAMI2011-2.pdf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76" y="1371600"/>
            <a:ext cx="3347129" cy="2476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4724400"/>
            <a:ext cx="3313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 Fast 0.36s for 320x240</a:t>
            </a:r>
          </a:p>
          <a:p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 Regular </a:t>
            </a:r>
            <a:r>
              <a:rPr lang="en-US" dirty="0" err="1"/>
              <a:t>superpixels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/>
              <a:t>Superpixels</a:t>
            </a:r>
            <a:r>
              <a:rPr lang="en-US" dirty="0"/>
              <a:t> fit boundaries</a:t>
            </a:r>
          </a:p>
          <a:p>
            <a:r>
              <a:rPr lang="en-US" dirty="0"/>
              <a:t>-  May miss thin objects</a:t>
            </a:r>
          </a:p>
          <a:p>
            <a:r>
              <a:rPr lang="en-US" dirty="0"/>
              <a:t>-  Large number of </a:t>
            </a:r>
            <a:r>
              <a:rPr lang="en-US" dirty="0" err="1"/>
              <a:t>superpixels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7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in segmentation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9735"/>
            <a:ext cx="7886700" cy="4777228"/>
          </a:xfrm>
        </p:spPr>
        <p:txBody>
          <a:bodyPr>
            <a:noAutofit/>
          </a:bodyPr>
          <a:lstStyle/>
          <a:p>
            <a:r>
              <a:rPr lang="en-US" dirty="0"/>
              <a:t>Oversegmentation</a:t>
            </a:r>
          </a:p>
          <a:p>
            <a:pPr lvl="1"/>
            <a:r>
              <a:rPr lang="en-US" dirty="0"/>
              <a:t>Watershed + Structure random forest</a:t>
            </a:r>
          </a:p>
          <a:p>
            <a:pPr lvl="1"/>
            <a:r>
              <a:rPr lang="en-US" dirty="0"/>
              <a:t>Felzenszwalb and </a:t>
            </a:r>
            <a:r>
              <a:rPr lang="en-US" dirty="0" err="1"/>
              <a:t>Huttenlocher</a:t>
            </a:r>
            <a:r>
              <a:rPr lang="en-US" dirty="0"/>
              <a:t> 2004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http://www.cs.brown.edu/~pff/segment/</a:t>
            </a:r>
            <a:endParaRPr lang="en-US" dirty="0"/>
          </a:p>
          <a:p>
            <a:pPr lvl="1"/>
            <a:r>
              <a:rPr lang="en-US" dirty="0"/>
              <a:t>SLIC</a:t>
            </a:r>
          </a:p>
          <a:p>
            <a:pPr lvl="1"/>
            <a:r>
              <a:rPr lang="en-US" dirty="0" err="1"/>
              <a:t>Turbopixels</a:t>
            </a:r>
            <a:endParaRPr lang="en-US" dirty="0"/>
          </a:p>
          <a:p>
            <a:pPr lvl="1"/>
            <a:r>
              <a:rPr lang="en-US" dirty="0"/>
              <a:t>Mean-shift</a:t>
            </a:r>
          </a:p>
          <a:p>
            <a:endParaRPr lang="en-US" dirty="0"/>
          </a:p>
          <a:p>
            <a:r>
              <a:rPr lang="en-US" dirty="0"/>
              <a:t>Larger regions (object-level)</a:t>
            </a:r>
          </a:p>
          <a:p>
            <a:pPr lvl="1"/>
            <a:r>
              <a:rPr lang="en-US" dirty="0"/>
              <a:t>Hierarchical segmentation (e.g., from </a:t>
            </a:r>
            <a:r>
              <a:rPr lang="en-US" dirty="0" err="1"/>
              <a:t>Pb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Normalized cuts</a:t>
            </a:r>
          </a:p>
          <a:p>
            <a:pPr lvl="1"/>
            <a:r>
              <a:rPr lang="en-US" dirty="0"/>
              <a:t>Mean-shift</a:t>
            </a:r>
          </a:p>
          <a:p>
            <a:pPr lvl="1"/>
            <a:r>
              <a:rPr lang="en-US" dirty="0"/>
              <a:t>Seed + graph cuts (discussed later)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216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segmentations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25562"/>
            <a:ext cx="5791200" cy="54562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Don’t commit to one partitioning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Hierarchical segmentation</a:t>
            </a:r>
          </a:p>
          <a:p>
            <a:pPr lvl="1"/>
            <a:r>
              <a:rPr lang="en-US" dirty="0"/>
              <a:t>Occlusion boundaries hierarchy: Hoiem et al. IJCV 2011  (uses trained classifier to merge)</a:t>
            </a:r>
          </a:p>
          <a:p>
            <a:pPr lvl="1"/>
            <a:r>
              <a:rPr lang="en-US" dirty="0" err="1"/>
              <a:t>Pb+watershed</a:t>
            </a:r>
            <a:r>
              <a:rPr lang="en-US" dirty="0"/>
              <a:t> hierarchy: </a:t>
            </a:r>
            <a:r>
              <a:rPr lang="en-US" dirty="0">
                <a:hlinkClick r:id="rId2"/>
              </a:rPr>
              <a:t>Arbeleaz et al. CVPR 2009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Selective search</a:t>
            </a:r>
            <a:r>
              <a:rPr lang="en-US" dirty="0"/>
              <a:t>: FH + agglomerative clustering </a:t>
            </a:r>
          </a:p>
          <a:p>
            <a:pPr lvl="1"/>
            <a:r>
              <a:rPr lang="en-US" dirty="0" err="1">
                <a:hlinkClick r:id="rId4"/>
              </a:rPr>
              <a:t>Superpixel</a:t>
            </a:r>
            <a:r>
              <a:rPr lang="en-US" dirty="0">
                <a:hlinkClick r:id="rId4"/>
              </a:rPr>
              <a:t> hierarchy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Vary segmentation parameters</a:t>
            </a:r>
          </a:p>
          <a:p>
            <a:pPr lvl="1"/>
            <a:r>
              <a:rPr lang="en-US" dirty="0"/>
              <a:t>E.g., multiple graph-based segmentations or mean-shift segmentations</a:t>
            </a:r>
          </a:p>
          <a:p>
            <a:endParaRPr lang="en-US" dirty="0"/>
          </a:p>
          <a:p>
            <a:r>
              <a:rPr lang="en-US" dirty="0"/>
              <a:t>Region proposals</a:t>
            </a:r>
          </a:p>
          <a:p>
            <a:pPr lvl="1"/>
            <a:r>
              <a:rPr lang="en-US" dirty="0"/>
              <a:t>Propose seed </a:t>
            </a:r>
            <a:r>
              <a:rPr lang="en-US" dirty="0" err="1"/>
              <a:t>superpixel</a:t>
            </a:r>
            <a:r>
              <a:rPr lang="en-US" dirty="0"/>
              <a:t>, try to segment out object that contains it </a:t>
            </a:r>
            <a:br>
              <a:rPr lang="en-US" dirty="0"/>
            </a:br>
            <a:r>
              <a:rPr lang="en-US" dirty="0"/>
              <a:t>(Endres Hoiem ECCV 2010, </a:t>
            </a:r>
            <a:r>
              <a:rPr lang="en-US" dirty="0" err="1"/>
              <a:t>Carreira</a:t>
            </a:r>
            <a:r>
              <a:rPr lang="en-US" dirty="0"/>
              <a:t> </a:t>
            </a:r>
            <a:r>
              <a:rPr lang="en-US" dirty="0" err="1"/>
              <a:t>Sminchisescu</a:t>
            </a:r>
            <a:r>
              <a:rPr lang="en-US" dirty="0"/>
              <a:t> CVPR 2010)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000" y="1325561"/>
            <a:ext cx="3330000" cy="21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09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Gestalt cues and principles of organization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Uses of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Efficiency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Better features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Propose object regions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Want the segmented object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Mean-shift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Good general-purpose segmentation method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Generally useful clustering, tracking technique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/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/>
              <a:t>Watershed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Good for hierarchical segmentation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000" dirty="0"/>
              <a:t>Use in combination with boundary prediction</a:t>
            </a:r>
          </a:p>
          <a:p>
            <a:pPr lvl="1">
              <a:buFont typeface="Arial" pitchFamily="34" charset="0"/>
              <a:buChar char="–"/>
              <a:defRPr/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848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698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324600" y="36576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27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</a:t>
            </a:r>
          </a:p>
        </p:txBody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3650"/>
            <a:ext cx="8229600" cy="5594350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/>
              <a:t>Generic problem formulation: given several images of the same object or scene, compute a representation of its 3D shape</a:t>
            </a:r>
          </a:p>
          <a:p>
            <a:pPr>
              <a:buFontTx/>
              <a:buChar char="•"/>
            </a:pPr>
            <a:r>
              <a:rPr lang="en-US" dirty="0"/>
              <a:t>“Images of the same object or scene”</a:t>
            </a:r>
          </a:p>
          <a:p>
            <a:pPr lvl="1"/>
            <a:r>
              <a:rPr lang="en-US" dirty="0"/>
              <a:t>Arbitrary number of images (from two to thousands)</a:t>
            </a:r>
          </a:p>
          <a:p>
            <a:pPr lvl="1"/>
            <a:r>
              <a:rPr lang="en-US" dirty="0"/>
              <a:t>Arbitrary camera positions (special rig, camera network </a:t>
            </a:r>
            <a:br>
              <a:rPr lang="en-US" dirty="0"/>
            </a:br>
            <a:r>
              <a:rPr lang="en-US" dirty="0"/>
              <a:t>or video sequence)</a:t>
            </a:r>
          </a:p>
          <a:p>
            <a:pPr lvl="1"/>
            <a:r>
              <a:rPr lang="en-US" dirty="0"/>
              <a:t>Calibration may be known or unknown</a:t>
            </a:r>
          </a:p>
          <a:p>
            <a:pPr>
              <a:buFontTx/>
              <a:buChar char="•"/>
            </a:pPr>
            <a:r>
              <a:rPr lang="en-US" dirty="0"/>
              <a:t>“Representation of 3D shape”</a:t>
            </a:r>
          </a:p>
          <a:p>
            <a:pPr lvl="1"/>
            <a:r>
              <a:rPr lang="en-US" dirty="0"/>
              <a:t>Depth maps</a:t>
            </a:r>
          </a:p>
          <a:p>
            <a:pPr lvl="1"/>
            <a:r>
              <a:rPr lang="en-US" dirty="0"/>
              <a:t>Meshes</a:t>
            </a:r>
          </a:p>
          <a:p>
            <a:pPr lvl="1"/>
            <a:r>
              <a:rPr lang="en-US" dirty="0"/>
              <a:t>Point clouds</a:t>
            </a:r>
          </a:p>
          <a:p>
            <a:pPr lvl="1"/>
            <a:r>
              <a:rPr lang="en-US" dirty="0"/>
              <a:t>Patch clouds</a:t>
            </a:r>
          </a:p>
          <a:p>
            <a:pPr lvl="1"/>
            <a:r>
              <a:rPr lang="en-US" dirty="0"/>
              <a:t>Volumetric models</a:t>
            </a:r>
          </a:p>
          <a:p>
            <a:pPr lvl="1"/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439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75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stereo: Basic idea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0574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2700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22600"/>
            <a:ext cx="24765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0" y="40386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1619250" y="1981200"/>
            <a:ext cx="1619250" cy="2057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/>
          <p:cNvSpPr/>
          <p:nvPr/>
        </p:nvSpPr>
        <p:spPr bwMode="auto">
          <a:xfrm>
            <a:off x="1543050" y="39557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28750" y="38481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Straight Connector 23"/>
          <p:cNvCxnSpPr>
            <a:stCxn id="23" idx="1"/>
          </p:cNvCxnSpPr>
          <p:nvPr/>
        </p:nvCxnSpPr>
        <p:spPr bwMode="auto">
          <a:xfrm>
            <a:off x="2536918" y="2765518"/>
            <a:ext cx="2035082" cy="146358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23" idx="1"/>
          </p:cNvCxnSpPr>
          <p:nvPr/>
        </p:nvCxnSpPr>
        <p:spPr bwMode="auto">
          <a:xfrm>
            <a:off x="2536918" y="2765518"/>
            <a:ext cx="3482882" cy="7317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23" idx="1"/>
          </p:cNvCxnSpPr>
          <p:nvPr/>
        </p:nvCxnSpPr>
        <p:spPr bwMode="auto">
          <a:xfrm flipV="1">
            <a:off x="2536918" y="2514600"/>
            <a:ext cx="5064032" cy="25091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/>
          <p:cNvSpPr/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381500" y="41081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267200" y="40005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905500" y="34604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791200" y="33528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658100" y="239367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543800" y="2286000"/>
            <a:ext cx="381000" cy="381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13819" y="6550223"/>
            <a:ext cx="1830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Y. Furukawa</a:t>
            </a:r>
          </a:p>
        </p:txBody>
      </p:sp>
    </p:spTree>
    <p:extLst>
      <p:ext uri="{BB962C8B-B14F-4D97-AF65-F5344CB8AC3E}">
        <p14:creationId xmlns:p14="http://schemas.microsoft.com/office/powerpoint/2010/main" val="372194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3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22198</TotalTime>
  <Words>2938</Words>
  <Application>Microsoft Office PowerPoint</Application>
  <PresentationFormat>On-screen Show (4:3)</PresentationFormat>
  <Paragraphs>546</Paragraphs>
  <Slides>78</Slides>
  <Notes>38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94" baseType="lpstr">
      <vt:lpstr>Arial</vt:lpstr>
      <vt:lpstr>Calibri</vt:lpstr>
      <vt:lpstr>Calibri Light</vt:lpstr>
      <vt:lpstr>Calibri Light (Headings)</vt:lpstr>
      <vt:lpstr>Cambria Math</vt:lpstr>
      <vt:lpstr>Cantarell</vt:lpstr>
      <vt:lpstr>Courier New</vt:lpstr>
      <vt:lpstr>DejaVu Sans</vt:lpstr>
      <vt:lpstr>Times New Roman</vt:lpstr>
      <vt:lpstr>Office Theme</vt:lpstr>
      <vt:lpstr>1_Office Theme</vt:lpstr>
      <vt:lpstr>2_Office Theme</vt:lpstr>
      <vt:lpstr>Photo Editor Photo</vt:lpstr>
      <vt:lpstr>Bitmap Image</vt:lpstr>
      <vt:lpstr>Image</vt:lpstr>
      <vt:lpstr>Equation</vt:lpstr>
      <vt:lpstr>Image Segmentation</vt:lpstr>
      <vt:lpstr>Administrative stuffs</vt:lpstr>
      <vt:lpstr>Today’s class</vt:lpstr>
      <vt:lpstr>Perspective and 3D Geometry</vt:lpstr>
      <vt:lpstr>Review: Projective structure from motion</vt:lpstr>
      <vt:lpstr>Review: Affine structure from motion</vt:lpstr>
      <vt:lpstr>Multi-view stereo</vt:lpstr>
      <vt:lpstr>Multi-view stereo</vt:lpstr>
      <vt:lpstr>Multi-view stereo: Basic idea</vt:lpstr>
      <vt:lpstr>Multi-view stereo: Basic idea</vt:lpstr>
      <vt:lpstr>Multi-view stereo: Basic idea</vt:lpstr>
      <vt:lpstr>Multi-view stereo: Basic idea</vt:lpstr>
      <vt:lpstr>Plane Sweep Stereo</vt:lpstr>
      <vt:lpstr>Plane Sweep Stereo</vt:lpstr>
      <vt:lpstr>Plane Sweep Stereo</vt:lpstr>
      <vt:lpstr>Merging depth maps</vt:lpstr>
      <vt:lpstr>Grouping and Segmentation</vt:lpstr>
      <vt:lpstr>How many people?</vt:lpstr>
      <vt:lpstr>PowerPoint Presentation</vt:lpstr>
      <vt:lpstr>PowerPoint Presentation</vt:lpstr>
      <vt:lpstr>We perceive the interpretation, not the senses</vt:lpstr>
      <vt:lpstr>PowerPoint Presentation</vt:lpstr>
      <vt:lpstr>PowerPoint Presentation</vt:lpstr>
      <vt:lpstr>Gestaltists do not believe in coincidence</vt:lpstr>
      <vt:lpstr>PowerPoint Presentation</vt:lpstr>
      <vt:lpstr>PowerPoint Presentation</vt:lpstr>
      <vt:lpstr>PowerPoint Presentation</vt:lpstr>
      <vt:lpstr>PowerPoint Presentation</vt:lpstr>
      <vt:lpstr>Gestalt cues</vt:lpstr>
      <vt:lpstr>Image segmentation</vt:lpstr>
      <vt:lpstr>Segmentation for efficiency: “superpixels”</vt:lpstr>
      <vt:lpstr>Segmentation for feature support</vt:lpstr>
      <vt:lpstr>Segmentation for object proposals</vt:lpstr>
      <vt:lpstr>Segmentation as a result</vt:lpstr>
      <vt:lpstr>Major processes for segmentation</vt:lpstr>
      <vt:lpstr>Segmentation using clustering</vt:lpstr>
      <vt:lpstr>Feature Space</vt:lpstr>
      <vt:lpstr>K-means algorithm</vt:lpstr>
      <vt:lpstr>K-means algorithm</vt:lpstr>
      <vt:lpstr>K-means algorithm</vt:lpstr>
      <vt:lpstr>PowerPoint Presentation</vt:lpstr>
      <vt:lpstr>PowerPoint Presentation</vt:lpstr>
      <vt:lpstr>K-Means pros and cons</vt:lpstr>
      <vt:lpstr>Mean shift segmentation</vt:lpstr>
      <vt:lpstr>Mean shift algorithm</vt:lpstr>
      <vt:lpstr>Kernel density estimation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Mean shift clustering</vt:lpstr>
      <vt:lpstr>Segmentation by Mean Shift</vt:lpstr>
      <vt:lpstr>Mean shift segmentation results</vt:lpstr>
      <vt:lpstr>PowerPoint Presentation</vt:lpstr>
      <vt:lpstr>Mean-shift: other issues</vt:lpstr>
      <vt:lpstr>Mean shift pros and cons</vt:lpstr>
      <vt:lpstr>Mean-shift reading</vt:lpstr>
      <vt:lpstr>Superpixel algorithms</vt:lpstr>
      <vt:lpstr>Watershed algorithm</vt:lpstr>
      <vt:lpstr>Watershed segmentation</vt:lpstr>
      <vt:lpstr>Meyer’s watershed segmentation</vt:lpstr>
      <vt:lpstr>Simple trick</vt:lpstr>
      <vt:lpstr>Watershed usage</vt:lpstr>
      <vt:lpstr>Watershed pros and cons</vt:lpstr>
      <vt:lpstr>Felzenszwalb and Huttenlocher: Graph-Based Segmentation</vt:lpstr>
      <vt:lpstr>Turbo Pixels: Levinstein et al. 2009</vt:lpstr>
      <vt:lpstr>SLIC   (Achanta et al. PAMI 2012)</vt:lpstr>
      <vt:lpstr>Choices in segmentation algorithms</vt:lpstr>
      <vt:lpstr>Multiple segmentations</vt:lpstr>
      <vt:lpstr>Things to remember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Huang Jia-Bin</dc:creator>
  <cp:lastModifiedBy>Boris Levant</cp:lastModifiedBy>
  <cp:revision>379</cp:revision>
  <dcterms:created xsi:type="dcterms:W3CDTF">2016-08-21T04:59:05Z</dcterms:created>
  <dcterms:modified xsi:type="dcterms:W3CDTF">2021-02-17T09:15:57Z</dcterms:modified>
</cp:coreProperties>
</file>